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BM Plex Sans Medium"/>
      <p:regular r:id="rId17"/>
    </p:embeddedFont>
    <p:embeddedFont>
      <p:font typeface="IBM Plex Sans Medium"/>
      <p:regular r:id="rId18"/>
    </p:embeddedFont>
    <p:embeddedFont>
      <p:font typeface="IBM Plex Sans Medium"/>
      <p:regular r:id="rId19"/>
    </p:embeddedFont>
    <p:embeddedFont>
      <p:font typeface="IBM Plex Sans Medium"/>
      <p:regular r:id="rId20"/>
    </p:embeddedFont>
    <p:embeddedFont>
      <p:font typeface="Roboto"/>
      <p:regular r:id="rId21"/>
    </p:embeddedFont>
    <p:embeddedFont>
      <p:font typeface="Roboto"/>
      <p:regular r:id="rId22"/>
    </p:embeddedFont>
    <p:embeddedFont>
      <p:font typeface="Roboto"/>
      <p:regular r:id="rId23"/>
    </p:embeddedFont>
    <p:embeddedFont>
      <p:font typeface="Robo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a:ln/>
        </p:spPr>
      </p:sp>
      <p:sp>
        <p:nvSpPr>
          <p:cNvPr id="4" name="Text 1"/>
          <p:cNvSpPr/>
          <p:nvPr/>
        </p:nvSpPr>
        <p:spPr>
          <a:xfrm>
            <a:off x="780098" y="613529"/>
            <a:ext cx="11755041" cy="696516"/>
          </a:xfrm>
          <a:prstGeom prst="rect">
            <a:avLst/>
          </a:prstGeom>
          <a:noFill/>
          <a:ln/>
        </p:spPr>
        <p:txBody>
          <a:bodyPr wrap="none" lIns="0" tIns="0" rIns="0" bIns="0" rtlCol="0" anchor="t"/>
          <a:lstStyle/>
          <a:p>
            <a:pPr indent="0" marL="0">
              <a:lnSpc>
                <a:spcPts val="5450"/>
              </a:lnSpc>
              <a:buNone/>
            </a:pPr>
            <a:r>
              <a:rPr lang="en-US" sz="4350" i="1" u="sng" dirty="0">
                <a:solidFill>
                  <a:srgbClr val="F3F3F2"/>
                </a:solidFill>
                <a:latin typeface="IBM Plex Sans Medium" pitchFamily="34" charset="0"/>
                <a:ea typeface="IBM Plex Sans Medium" pitchFamily="34" charset="-122"/>
                <a:cs typeface="IBM Plex Sans Medium" pitchFamily="34" charset="-120"/>
              </a:rPr>
              <a:t>Lung Cancer Prediction with Machine Learning</a:t>
            </a:r>
            <a:endParaRPr lang="en-US" sz="4350" dirty="0"/>
          </a:p>
        </p:txBody>
      </p:sp>
      <p:sp>
        <p:nvSpPr>
          <p:cNvPr id="5" name="Text 2"/>
          <p:cNvSpPr/>
          <p:nvPr/>
        </p:nvSpPr>
        <p:spPr>
          <a:xfrm>
            <a:off x="780098" y="1644372"/>
            <a:ext cx="13070205" cy="713184"/>
          </a:xfrm>
          <a:prstGeom prst="rect">
            <a:avLst/>
          </a:prstGeom>
          <a:noFill/>
          <a:ln/>
        </p:spPr>
        <p:txBody>
          <a:bodyPr wrap="square" lIns="0" tIns="0" rIns="0" bIns="0" rtlCol="0" anchor="t"/>
          <a:lstStyle/>
          <a:p>
            <a:pPr indent="0" marL="0">
              <a:lnSpc>
                <a:spcPts val="2800"/>
              </a:lnSpc>
              <a:buNone/>
            </a:pPr>
            <a:r>
              <a:rPr lang="en-US" sz="1750" dirty="0">
                <a:solidFill>
                  <a:srgbClr val="D4D4D1"/>
                </a:solidFill>
                <a:latin typeface="Roboto" pitchFamily="34" charset="0"/>
                <a:ea typeface="Roboto" pitchFamily="34" charset="-122"/>
                <a:cs typeface="Roboto" pitchFamily="34" charset="-120"/>
              </a:rPr>
              <a:t>Unlocking insights from medical data to detect lung cancer earlier. This project uses machine learning algorithms to predict lung cancer risk, potentially improving early diagnosis and treatment.</a:t>
            </a:r>
            <a:endParaRPr lang="en-US" sz="1750" dirty="0"/>
          </a:p>
        </p:txBody>
      </p:sp>
      <p:pic>
        <p:nvPicPr>
          <p:cNvPr id="6" name="Image 1" descr="preencoded.png">    </p:cNvPr>
          <p:cNvPicPr>
            <a:picLocks noChangeAspect="1"/>
          </p:cNvPicPr>
          <p:nvPr/>
        </p:nvPicPr>
        <p:blipFill>
          <a:blip r:embed="rId2"/>
          <a:stretch>
            <a:fillRect/>
          </a:stretch>
        </p:blipFill>
        <p:spPr>
          <a:xfrm>
            <a:off x="4896922" y="2608302"/>
            <a:ext cx="8953381" cy="4400431"/>
          </a:xfrm>
          <a:prstGeom prst="rect">
            <a:avLst/>
          </a:prstGeom>
        </p:spPr>
      </p:pic>
      <p:sp>
        <p:nvSpPr>
          <p:cNvPr id="7" name="Text 3"/>
          <p:cNvSpPr/>
          <p:nvPr/>
        </p:nvSpPr>
        <p:spPr>
          <a:xfrm>
            <a:off x="780098" y="7259479"/>
            <a:ext cx="13070205" cy="356592"/>
          </a:xfrm>
          <a:prstGeom prst="rect">
            <a:avLst/>
          </a:prstGeom>
          <a:noFill/>
          <a:ln/>
        </p:spPr>
        <p:txBody>
          <a:bodyPr wrap="none" lIns="0" tIns="0" rIns="0" bIns="0" rtlCol="0" anchor="t"/>
          <a:lstStyle/>
          <a:p>
            <a:pPr indent="0" marL="0">
              <a:lnSpc>
                <a:spcPts val="2800"/>
              </a:lnSpc>
              <a:buNone/>
            </a:pPr>
            <a:r>
              <a:rPr lang="en-US" sz="1750" dirty="0">
                <a:solidFill>
                  <a:srgbClr val="D4D4D1"/>
                </a:solidFill>
                <a:latin typeface="Roboto" pitchFamily="34" charset="0"/>
                <a:ea typeface="Roboto" pitchFamily="34" charset="-122"/>
                <a:cs typeface="Roboto" pitchFamily="34" charset="-120"/>
              </a:rPr>
              <a:t>  </a:t>
            </a:r>
            <a:pPr indent="0" marL="0">
              <a:lnSpc>
                <a:spcPts val="2800"/>
              </a:lnSpc>
              <a:buNone/>
            </a:pPr>
            <a:r>
              <a:rPr lang="en-US" sz="1750" b="1" u="sng" dirty="0">
                <a:solidFill>
                  <a:srgbClr val="5CC97B"/>
                </a:solidFill>
                <a:latin typeface="Roboto" pitchFamily="34" charset="0"/>
                <a:ea typeface="Roboto" pitchFamily="34" charset="-122"/>
                <a:cs typeface="Roboto" pitchFamily="34" charset="-120"/>
              </a:rPr>
              <a:t> </a:t>
            </a:r>
            <a:pPr indent="0" marL="0">
              <a:lnSpc>
                <a:spcPts val="2800"/>
              </a:lnSpc>
              <a:buNone/>
            </a:pPr>
            <a:r>
              <a:rPr lang="en-US" sz="1750" b="1" i="1" u="sng" dirty="0">
                <a:solidFill>
                  <a:srgbClr val="5CC97B"/>
                </a:solidFill>
                <a:latin typeface="Roboto" pitchFamily="34" charset="0"/>
                <a:ea typeface="Roboto" pitchFamily="34" charset="-122"/>
                <a:cs typeface="Roboto" pitchFamily="34" charset="-120"/>
              </a:rPr>
              <a:t>Regards Aditi gupta(e23cseu0401)</a:t>
            </a:r>
            <a:pPr indent="0" marL="0">
              <a:lnSpc>
                <a:spcPts val="2800"/>
              </a:lnSpc>
              <a:buNone/>
            </a:pPr>
            <a:r>
              <a:rPr lang="en-US" sz="1750" i="1" dirty="0">
                <a:solidFill>
                  <a:srgbClr val="5CC97B"/>
                </a:solidFill>
                <a:latin typeface="Roboto" pitchFamily="34" charset="0"/>
                <a:ea typeface="Roboto" pitchFamily="34" charset="-122"/>
                <a:cs typeface="Roboto" pitchFamily="34" charset="-120"/>
              </a:rPr>
              <a:t>  </a:t>
            </a:r>
            <a:pPr indent="0" marL="0">
              <a:lnSpc>
                <a:spcPts val="2800"/>
              </a:lnSpc>
              <a:buNone/>
            </a:pPr>
            <a:r>
              <a:rPr lang="en-US" sz="1750" i="1" dirty="0">
                <a:solidFill>
                  <a:srgbClr val="D4D4D1"/>
                </a:solidFill>
                <a:latin typeface="Roboto" pitchFamily="34" charset="0"/>
                <a:ea typeface="Roboto" pitchFamily="34" charset="-122"/>
                <a:cs typeface="Roboto" pitchFamily="34" charset="-120"/>
              </a:rPr>
              <a:t>  </a:t>
            </a:r>
            <a:pPr indent="0" marL="0">
              <a:lnSpc>
                <a:spcPts val="2800"/>
              </a:lnSpc>
              <a:buNone/>
            </a:pPr>
            <a:r>
              <a:rPr lang="en-US" sz="1750" dirty="0">
                <a:solidFill>
                  <a:srgbClr val="D4D4D1"/>
                </a:solidFill>
                <a:latin typeface="Roboto" pitchFamily="34" charset="0"/>
                <a:ea typeface="Roboto" pitchFamily="34" charset="-122"/>
                <a:cs typeface="Roboto" pitchFamily="34" charset="-120"/>
              </a:rPr>
              <a:t>                                                                                                                                                            </a:t>
            </a:r>
            <a:pPr indent="0" marL="0">
              <a:lnSpc>
                <a:spcPts val="2800"/>
              </a:lnSpc>
              <a:buNone/>
            </a:pPr>
            <a:r>
              <a:rPr lang="en-US" sz="1750" dirty="0">
                <a:solidFill>
                  <a:srgbClr val="D4D4D1"/>
                </a:solidFill>
                <a:latin typeface="Roboto" pitchFamily="34" charset="0"/>
                <a:ea typeface="Roboto" pitchFamily="34" charset="-122"/>
                <a:cs typeface="Roboto" pitchFamily="34" charset="-120"/>
              </a:rPr>
              <a:t>  </a:t>
            </a:r>
            <a:pPr indent="0" marL="0">
              <a:lnSpc>
                <a:spcPts val="2800"/>
              </a:lnSpc>
              <a:buNone/>
            </a:pPr>
            <a:r>
              <a:rPr lang="en-US" sz="1750" b="1" u="sng" dirty="0">
                <a:solidFill>
                  <a:srgbClr val="D4D4D1"/>
                </a:solidFill>
                <a:latin typeface="Roboto" pitchFamily="34" charset="0"/>
                <a:ea typeface="Roboto" pitchFamily="34" charset="-122"/>
                <a:cs typeface="Roboto" pitchFamily="34" charset="-120"/>
              </a:rPr>
              <a:t> </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11185"/>
            <a:ext cx="3402330" cy="425291"/>
          </a:xfrm>
          <a:prstGeom prst="rect">
            <a:avLst/>
          </a:prstGeom>
          <a:noFill/>
          <a:ln/>
        </p:spPr>
        <p:txBody>
          <a:bodyPr wrap="none" lIns="0" tIns="0" rIns="0" bIns="0" rtlCol="0" anchor="t"/>
          <a:lstStyle/>
          <a:p>
            <a:pPr indent="0" marL="0">
              <a:lnSpc>
                <a:spcPts val="3300"/>
              </a:lnSpc>
              <a:buNone/>
            </a:pPr>
            <a:r>
              <a:rPr lang="en-US" sz="2650" b="1" i="1" u="sng" dirty="0">
                <a:solidFill>
                  <a:srgbClr val="D8AFF8"/>
                </a:solidFill>
                <a:latin typeface="IBM Plex Sans Medium" pitchFamily="34" charset="0"/>
                <a:ea typeface="IBM Plex Sans Medium" pitchFamily="34" charset="-122"/>
                <a:cs typeface="IBM Plex Sans Medium" pitchFamily="34" charset="-120"/>
              </a:rPr>
              <a:t>Conclusion</a:t>
            </a:r>
            <a:endParaRPr lang="en-US" sz="2650" dirty="0"/>
          </a:p>
        </p:txBody>
      </p:sp>
      <p:sp>
        <p:nvSpPr>
          <p:cNvPr id="3" name="Text 1"/>
          <p:cNvSpPr/>
          <p:nvPr/>
        </p:nvSpPr>
        <p:spPr>
          <a:xfrm>
            <a:off x="793790" y="1790105"/>
            <a:ext cx="13042821" cy="1451610"/>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In this project, we successfully developed a lung cancer prediction model using machine learning algorithms such as Logistic Regression, K-Nearest Neighbors, and Decision Trees. The models were trained and evaluated on a dataset containing key risk factors, achieving high accuracy and reliability in predicting lung cancer outcomes. Among the tested models, the </a:t>
            </a:r>
            <a:pPr indent="0" marL="0">
              <a:lnSpc>
                <a:spcPts val="2850"/>
              </a:lnSpc>
              <a:buNone/>
            </a:pPr>
            <a:r>
              <a:rPr lang="en-US" sz="1750" dirty="0">
                <a:solidFill>
                  <a:srgbClr val="5E98F1"/>
                </a:solidFill>
                <a:latin typeface="Roboto" pitchFamily="34" charset="0"/>
                <a:ea typeface="Roboto" pitchFamily="34" charset="-122"/>
                <a:cs typeface="Roboto" pitchFamily="34" charset="-120"/>
              </a:rPr>
              <a:t>Logistic regression</a:t>
            </a:r>
            <a:pPr indent="0" marL="0">
              <a:lnSpc>
                <a:spcPts val="2850"/>
              </a:lnSpc>
              <a:buNone/>
            </a:pPr>
            <a:r>
              <a:rPr lang="en-US" sz="1750" dirty="0">
                <a:solidFill>
                  <a:srgbClr val="D4D4D1"/>
                </a:solidFill>
                <a:latin typeface="Roboto" pitchFamily="34" charset="0"/>
                <a:ea typeface="Roboto" pitchFamily="34" charset="-122"/>
                <a:cs typeface="Roboto" pitchFamily="34" charset="-120"/>
              </a:rPr>
              <a:t> achieved the highest performance, with an accuracy of </a:t>
            </a:r>
            <a:pPr indent="0" marL="0">
              <a:lnSpc>
                <a:spcPts val="2850"/>
              </a:lnSpc>
              <a:buNone/>
            </a:pPr>
            <a:r>
              <a:rPr lang="en-US" sz="1750" dirty="0">
                <a:solidFill>
                  <a:srgbClr val="FAA1A1"/>
                </a:solidFill>
                <a:latin typeface="Roboto" pitchFamily="34" charset="0"/>
                <a:ea typeface="Roboto" pitchFamily="34" charset="-122"/>
                <a:cs typeface="Roboto" pitchFamily="34" charset="-120"/>
              </a:rPr>
              <a:t>97% </a:t>
            </a:r>
            <a:pPr indent="0" marL="0">
              <a:lnSpc>
                <a:spcPts val="2850"/>
              </a:lnSpc>
              <a:buNone/>
            </a:pPr>
            <a:r>
              <a:rPr lang="en-US" sz="1750" dirty="0">
                <a:solidFill>
                  <a:srgbClr val="D4D4D1"/>
                </a:solidFill>
                <a:latin typeface="Roboto" pitchFamily="34" charset="0"/>
                <a:ea typeface="Roboto" pitchFamily="34" charset="-122"/>
                <a:cs typeface="Roboto" pitchFamily="34" charset="-120"/>
              </a:rPr>
              <a:t>and strong precision and recall metrics.</a:t>
            </a:r>
            <a:endParaRPr lang="en-US" sz="1750" dirty="0"/>
          </a:p>
        </p:txBody>
      </p:sp>
      <p:sp>
        <p:nvSpPr>
          <p:cNvPr id="4" name="Text 2"/>
          <p:cNvSpPr/>
          <p:nvPr/>
        </p:nvSpPr>
        <p:spPr>
          <a:xfrm>
            <a:off x="793790" y="3496866"/>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This project highlights the potential of machine learning in healthcare, particularly for early detection of lung cancer, which is critical for timely treatment and improving survival rates. By analyzing patient data and identifying key patterns, the model serves as a decision-support tool for healthcare professionals, aiding in risk assessment and diagnosis.</a:t>
            </a:r>
            <a:endParaRPr lang="en-US" sz="1750" dirty="0"/>
          </a:p>
        </p:txBody>
      </p:sp>
      <p:sp>
        <p:nvSpPr>
          <p:cNvPr id="5" name="Text 3"/>
          <p:cNvSpPr/>
          <p:nvPr/>
        </p:nvSpPr>
        <p:spPr>
          <a:xfrm>
            <a:off x="793790" y="4840724"/>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However, further enhancements can be made by incorporating larger datasets, integrating imaging data such as CT scans, and employing advanced algorithms like deep learning. With continued research and development, this system can contribute significantly to reducing lung cancer mortality through early and accurate prediction.</a:t>
            </a:r>
            <a:endParaRPr lang="en-US" sz="1750" dirty="0"/>
          </a:p>
        </p:txBody>
      </p:sp>
      <p:sp>
        <p:nvSpPr>
          <p:cNvPr id="6" name="Text 4"/>
          <p:cNvSpPr/>
          <p:nvPr/>
        </p:nvSpPr>
        <p:spPr>
          <a:xfrm>
            <a:off x="793790" y="6269593"/>
            <a:ext cx="2835235" cy="354330"/>
          </a:xfrm>
          <a:prstGeom prst="rect">
            <a:avLst/>
          </a:prstGeom>
          <a:noFill/>
          <a:ln/>
        </p:spPr>
        <p:txBody>
          <a:bodyPr wrap="none" lIns="0" tIns="0" rIns="0" bIns="0" rtlCol="0" anchor="t"/>
          <a:lstStyle/>
          <a:p>
            <a:pPr indent="0" marL="0">
              <a:lnSpc>
                <a:spcPts val="2750"/>
              </a:lnSpc>
              <a:buNone/>
            </a:pPr>
            <a:r>
              <a:rPr lang="en-US" sz="2200" i="1" dirty="0">
                <a:solidFill>
                  <a:srgbClr val="F9D933"/>
                </a:solidFill>
                <a:latin typeface="IBM Plex Sans Medium" pitchFamily="34" charset="0"/>
                <a:ea typeface="IBM Plex Sans Medium" pitchFamily="34" charset="-122"/>
                <a:cs typeface="IBM Plex Sans Medium" pitchFamily="34" charset="-120"/>
              </a:rPr>
              <a:t>REGARDS</a:t>
            </a:r>
            <a:endParaRPr lang="en-US" sz="2200" dirty="0"/>
          </a:p>
        </p:txBody>
      </p:sp>
      <p:sp>
        <p:nvSpPr>
          <p:cNvPr id="7" name="Text 5"/>
          <p:cNvSpPr/>
          <p:nvPr/>
        </p:nvSpPr>
        <p:spPr>
          <a:xfrm>
            <a:off x="793790" y="6964085"/>
            <a:ext cx="3838575" cy="354330"/>
          </a:xfrm>
          <a:prstGeom prst="rect">
            <a:avLst/>
          </a:prstGeom>
          <a:noFill/>
          <a:ln/>
        </p:spPr>
        <p:txBody>
          <a:bodyPr wrap="none" lIns="0" tIns="0" rIns="0" bIns="0" rtlCol="0" anchor="t"/>
          <a:lstStyle/>
          <a:p>
            <a:pPr indent="0" marL="0">
              <a:lnSpc>
                <a:spcPts val="2750"/>
              </a:lnSpc>
              <a:buNone/>
            </a:pPr>
            <a:r>
              <a:rPr lang="en-US" sz="2200" i="1" dirty="0">
                <a:solidFill>
                  <a:srgbClr val="F9D933"/>
                </a:solidFill>
                <a:latin typeface="IBM Plex Sans Medium" pitchFamily="34" charset="0"/>
                <a:ea typeface="IBM Plex Sans Medium" pitchFamily="34" charset="-122"/>
                <a:cs typeface="IBM Plex Sans Medium" pitchFamily="34" charset="-120"/>
              </a:rPr>
              <a:t>ADITI GUPTA(E23CSEU0401)</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65967"/>
            <a:ext cx="10051375" cy="708779"/>
          </a:xfrm>
          <a:prstGeom prst="rect">
            <a:avLst/>
          </a:prstGeom>
          <a:noFill/>
          <a:ln/>
        </p:spPr>
        <p:txBody>
          <a:bodyPr wrap="none" lIns="0" tIns="0" rIns="0" bIns="0" rtlCol="0" anchor="t"/>
          <a:lstStyle/>
          <a:p>
            <a:pPr indent="0" marL="0">
              <a:lnSpc>
                <a:spcPts val="5550"/>
              </a:lnSpc>
              <a:buNone/>
            </a:pPr>
            <a:r>
              <a:rPr lang="en-US" sz="4450" dirty="0">
                <a:solidFill>
                  <a:srgbClr val="F44444"/>
                </a:solidFill>
                <a:latin typeface="IBM Plex Sans Medium" pitchFamily="34" charset="0"/>
                <a:ea typeface="IBM Plex Sans Medium" pitchFamily="34" charset="-122"/>
                <a:cs typeface="IBM Plex Sans Medium" pitchFamily="34" charset="-120"/>
              </a:rPr>
              <a:t>Introduction to Lung Cancer Prediction</a:t>
            </a:r>
            <a:endParaRPr lang="en-US" sz="4450" dirty="0"/>
          </a:p>
        </p:txBody>
      </p:sp>
      <p:sp>
        <p:nvSpPr>
          <p:cNvPr id="3" name="Text 1"/>
          <p:cNvSpPr/>
          <p:nvPr/>
        </p:nvSpPr>
        <p:spPr>
          <a:xfrm>
            <a:off x="793790" y="2114907"/>
            <a:ext cx="13042821" cy="1771650"/>
          </a:xfrm>
          <a:prstGeom prst="rect">
            <a:avLst/>
          </a:prstGeom>
          <a:noFill/>
          <a:ln/>
        </p:spPr>
        <p:txBody>
          <a:bodyPr wrap="square" lIns="0" tIns="0" rIns="0" bIns="0" rtlCol="0" anchor="t"/>
          <a:lstStyle/>
          <a:p>
            <a:pPr indent="0" marL="0">
              <a:lnSpc>
                <a:spcPts val="2750"/>
              </a:lnSpc>
              <a:buNone/>
            </a:pPr>
            <a:r>
              <a:rPr lang="en-US" sz="2200" b="1" i="1" dirty="0">
                <a:solidFill>
                  <a:srgbClr val="F3F3F2"/>
                </a:solidFill>
                <a:latin typeface="IBM Plex Sans Medium" pitchFamily="34" charset="0"/>
                <a:ea typeface="IBM Plex Sans Medium" pitchFamily="34" charset="-122"/>
                <a:cs typeface="IBM Plex Sans Medium" pitchFamily="34" charset="-120"/>
              </a:rPr>
              <a:t>Lung Cancer Prediction</a:t>
            </a:r>
            <a:pPr indent="0" marL="0">
              <a:lnSpc>
                <a:spcPts val="2750"/>
              </a:lnSpc>
              <a:buNone/>
            </a:pPr>
            <a:r>
              <a:rPr lang="en-US" sz="2200" i="1" dirty="0">
                <a:solidFill>
                  <a:srgbClr val="F3F3F2"/>
                </a:solidFill>
                <a:latin typeface="IBM Plex Sans Medium" pitchFamily="34" charset="0"/>
                <a:ea typeface="IBM Plex Sans Medium" pitchFamily="34" charset="-122"/>
                <a:cs typeface="IBM Plex Sans Medium" pitchFamily="34" charset="-120"/>
              </a:rPr>
              <a:t> refers to the use of machine learning and statistical models to predict the likelihood of a person developing lung cancer or to classify patients as having cancer or not based on medical data. These predictions are typically made using various features like age, smoking history, genetic factors, and medical imaging data (such as CT scans or X-rays).The key steps in lung cancer prediction models generally include:</a:t>
            </a:r>
            <a:endParaRPr lang="en-US" sz="2200" dirty="0"/>
          </a:p>
        </p:txBody>
      </p:sp>
      <p:sp>
        <p:nvSpPr>
          <p:cNvPr id="4" name="Text 2"/>
          <p:cNvSpPr/>
          <p:nvPr/>
        </p:nvSpPr>
        <p:spPr>
          <a:xfrm>
            <a:off x="793790" y="4226719"/>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
            </a:pPr>
            <a:r>
              <a:rPr lang="en-US" sz="1750" b="1" i="1" dirty="0">
                <a:solidFill>
                  <a:srgbClr val="D4D4D1"/>
                </a:solidFill>
                <a:latin typeface="Roboto" pitchFamily="34" charset="0"/>
                <a:ea typeface="Roboto" pitchFamily="34" charset="-122"/>
                <a:cs typeface="Roboto" pitchFamily="34" charset="-120"/>
              </a:rPr>
              <a:t>Data Collection</a:t>
            </a:r>
            <a:pPr algn="l" indent="0" marL="0">
              <a:lnSpc>
                <a:spcPts val="2850"/>
              </a:lnSpc>
              <a:buNone/>
            </a:pPr>
            <a:r>
              <a:rPr lang="en-US" sz="1750" i="1" dirty="0">
                <a:solidFill>
                  <a:srgbClr val="D4D4D1"/>
                </a:solidFill>
                <a:latin typeface="Roboto" pitchFamily="34" charset="0"/>
                <a:ea typeface="Roboto" pitchFamily="34" charset="-122"/>
                <a:cs typeface="Roboto" pitchFamily="34" charset="-120"/>
              </a:rPr>
              <a:t>: Gathering medical records, patient history, imaging data, and demographic details.</a:t>
            </a:r>
            <a:endParaRPr lang="en-US" sz="1750" dirty="0"/>
          </a:p>
        </p:txBody>
      </p:sp>
      <p:sp>
        <p:nvSpPr>
          <p:cNvPr id="5" name="Text 3"/>
          <p:cNvSpPr/>
          <p:nvPr/>
        </p:nvSpPr>
        <p:spPr>
          <a:xfrm>
            <a:off x="793790" y="4668917"/>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2"/>
            </a:pPr>
            <a:r>
              <a:rPr lang="en-US" sz="1750" b="1" i="1" dirty="0">
                <a:solidFill>
                  <a:srgbClr val="D4D4D1"/>
                </a:solidFill>
                <a:latin typeface="Roboto" pitchFamily="34" charset="0"/>
                <a:ea typeface="Roboto" pitchFamily="34" charset="-122"/>
                <a:cs typeface="Roboto" pitchFamily="34" charset="-120"/>
              </a:rPr>
              <a:t>Preprocessing</a:t>
            </a:r>
            <a:pPr algn="l" indent="0" marL="0">
              <a:lnSpc>
                <a:spcPts val="2850"/>
              </a:lnSpc>
              <a:buNone/>
            </a:pPr>
            <a:r>
              <a:rPr lang="en-US" sz="1750" i="1" dirty="0">
                <a:solidFill>
                  <a:srgbClr val="D4D4D1"/>
                </a:solidFill>
                <a:latin typeface="Roboto" pitchFamily="34" charset="0"/>
                <a:ea typeface="Roboto" pitchFamily="34" charset="-122"/>
                <a:cs typeface="Roboto" pitchFamily="34" charset="-120"/>
              </a:rPr>
              <a:t>: Cleaning, normalizing, and transforming data for machine learning algorithms.</a:t>
            </a:r>
            <a:endParaRPr lang="en-US" sz="1750" dirty="0"/>
          </a:p>
        </p:txBody>
      </p:sp>
      <p:sp>
        <p:nvSpPr>
          <p:cNvPr id="6" name="Text 4"/>
          <p:cNvSpPr/>
          <p:nvPr/>
        </p:nvSpPr>
        <p:spPr>
          <a:xfrm>
            <a:off x="793790" y="5111115"/>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3"/>
            </a:pPr>
            <a:r>
              <a:rPr lang="en-US" sz="1750" b="1" i="1" dirty="0">
                <a:solidFill>
                  <a:srgbClr val="D4D4D1"/>
                </a:solidFill>
                <a:latin typeface="Roboto" pitchFamily="34" charset="0"/>
                <a:ea typeface="Roboto" pitchFamily="34" charset="-122"/>
                <a:cs typeface="Roboto" pitchFamily="34" charset="-120"/>
              </a:rPr>
              <a:t>Feature Selection</a:t>
            </a:r>
            <a:pPr algn="l" indent="0" marL="0">
              <a:lnSpc>
                <a:spcPts val="2850"/>
              </a:lnSpc>
              <a:buNone/>
            </a:pPr>
            <a:r>
              <a:rPr lang="en-US" sz="1750" i="1" dirty="0">
                <a:solidFill>
                  <a:srgbClr val="D4D4D1"/>
                </a:solidFill>
                <a:latin typeface="Roboto" pitchFamily="34" charset="0"/>
                <a:ea typeface="Roboto" pitchFamily="34" charset="-122"/>
                <a:cs typeface="Roboto" pitchFamily="34" charset="-120"/>
              </a:rPr>
              <a:t>: Identifying the most relevant features (such as smoking history, age, family history, or genetic markers).</a:t>
            </a:r>
            <a:endParaRPr lang="en-US" sz="1750" dirty="0"/>
          </a:p>
        </p:txBody>
      </p:sp>
      <p:sp>
        <p:nvSpPr>
          <p:cNvPr id="7" name="Text 5"/>
          <p:cNvSpPr/>
          <p:nvPr/>
        </p:nvSpPr>
        <p:spPr>
          <a:xfrm>
            <a:off x="793790" y="5553313"/>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4"/>
            </a:pPr>
            <a:r>
              <a:rPr lang="en-US" sz="1750" b="1" i="1" dirty="0">
                <a:solidFill>
                  <a:srgbClr val="D4D4D1"/>
                </a:solidFill>
                <a:latin typeface="Roboto" pitchFamily="34" charset="0"/>
                <a:ea typeface="Roboto" pitchFamily="34" charset="-122"/>
                <a:cs typeface="Roboto" pitchFamily="34" charset="-120"/>
              </a:rPr>
              <a:t>Model Training</a:t>
            </a:r>
            <a:pPr algn="l" indent="0" marL="0">
              <a:lnSpc>
                <a:spcPts val="2850"/>
              </a:lnSpc>
              <a:buNone/>
            </a:pPr>
            <a:r>
              <a:rPr lang="en-US" sz="1750" i="1" dirty="0">
                <a:solidFill>
                  <a:srgbClr val="D4D4D1"/>
                </a:solidFill>
                <a:latin typeface="Roboto" pitchFamily="34" charset="0"/>
                <a:ea typeface="Roboto" pitchFamily="34" charset="-122"/>
                <a:cs typeface="Roboto" pitchFamily="34" charset="-120"/>
              </a:rPr>
              <a:t>: Training algorithms like logistic regression or decision trees on historical data.</a:t>
            </a:r>
            <a:endParaRPr lang="en-US" sz="1750" dirty="0"/>
          </a:p>
        </p:txBody>
      </p:sp>
      <p:sp>
        <p:nvSpPr>
          <p:cNvPr id="8" name="Text 6"/>
          <p:cNvSpPr/>
          <p:nvPr/>
        </p:nvSpPr>
        <p:spPr>
          <a:xfrm>
            <a:off x="793790" y="5995511"/>
            <a:ext cx="13042821" cy="725805"/>
          </a:xfrm>
          <a:prstGeom prst="rect">
            <a:avLst/>
          </a:prstGeom>
          <a:noFill/>
          <a:ln/>
        </p:spPr>
        <p:txBody>
          <a:bodyPr wrap="square" lIns="0" tIns="0" rIns="0" bIns="0" rtlCol="0" anchor="t"/>
          <a:lstStyle/>
          <a:p>
            <a:pPr algn="l" marL="342900" indent="-342900">
              <a:lnSpc>
                <a:spcPts val="2850"/>
              </a:lnSpc>
              <a:buSzPct val="100000"/>
              <a:buFont typeface="+mj-lt"/>
              <a:buAutoNum type="arabicPeriod" startAt="5"/>
            </a:pPr>
            <a:r>
              <a:rPr lang="en-US" sz="1750" b="1" i="1" dirty="0">
                <a:solidFill>
                  <a:srgbClr val="D4D4D1"/>
                </a:solidFill>
                <a:latin typeface="Roboto" pitchFamily="34" charset="0"/>
                <a:ea typeface="Roboto" pitchFamily="34" charset="-122"/>
                <a:cs typeface="Roboto" pitchFamily="34" charset="-120"/>
              </a:rPr>
              <a:t>Model Evaluation</a:t>
            </a:r>
            <a:pPr algn="l" indent="0" marL="0">
              <a:lnSpc>
                <a:spcPts val="2850"/>
              </a:lnSpc>
              <a:buNone/>
            </a:pPr>
            <a:r>
              <a:rPr lang="en-US" sz="1750" i="1" dirty="0">
                <a:solidFill>
                  <a:srgbClr val="D4D4D1"/>
                </a:solidFill>
                <a:latin typeface="Roboto" pitchFamily="34" charset="0"/>
                <a:ea typeface="Roboto" pitchFamily="34" charset="-122"/>
                <a:cs typeface="Roboto" pitchFamily="34" charset="-120"/>
              </a:rPr>
              <a:t>: Assessing the model's accuracy and performance using metrics like precision, recall, F1-score, and AUC (Area Under Curve).</a:t>
            </a:r>
            <a:endParaRPr lang="en-US" sz="1750" dirty="0"/>
          </a:p>
        </p:txBody>
      </p:sp>
      <p:sp>
        <p:nvSpPr>
          <p:cNvPr id="9" name="Text 7"/>
          <p:cNvSpPr/>
          <p:nvPr/>
        </p:nvSpPr>
        <p:spPr>
          <a:xfrm>
            <a:off x="793790" y="6800612"/>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6"/>
            </a:pPr>
            <a:r>
              <a:rPr lang="en-US" sz="1750" b="1" i="1" dirty="0">
                <a:solidFill>
                  <a:srgbClr val="D4D4D1"/>
                </a:solidFill>
                <a:latin typeface="Roboto" pitchFamily="34" charset="0"/>
                <a:ea typeface="Roboto" pitchFamily="34" charset="-122"/>
                <a:cs typeface="Roboto" pitchFamily="34" charset="-120"/>
              </a:rPr>
              <a:t>Prediction</a:t>
            </a:r>
            <a:pPr algn="l" indent="0" marL="0">
              <a:lnSpc>
                <a:spcPts val="2850"/>
              </a:lnSpc>
              <a:buNone/>
            </a:pPr>
            <a:r>
              <a:rPr lang="en-US" sz="1750" i="1" dirty="0">
                <a:solidFill>
                  <a:srgbClr val="D4D4D1"/>
                </a:solidFill>
                <a:latin typeface="Roboto" pitchFamily="34" charset="0"/>
                <a:ea typeface="Roboto" pitchFamily="34" charset="-122"/>
                <a:cs typeface="Roboto" pitchFamily="34" charset="-120"/>
              </a:rPr>
              <a:t>: Applying the trained model to predict the likelihood of lung cancer in new, unseen data.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70441"/>
            <a:ext cx="6176724" cy="708779"/>
          </a:xfrm>
          <a:prstGeom prst="rect">
            <a:avLst/>
          </a:prstGeom>
          <a:noFill/>
          <a:ln/>
        </p:spPr>
        <p:txBody>
          <a:bodyPr wrap="none" lIns="0" tIns="0" rIns="0" bIns="0" rtlCol="0" anchor="t"/>
          <a:lstStyle/>
          <a:p>
            <a:pPr indent="0" marL="0">
              <a:lnSpc>
                <a:spcPts val="5550"/>
              </a:lnSpc>
              <a:buNone/>
            </a:pPr>
            <a:r>
              <a:rPr lang="en-US" sz="4450" dirty="0">
                <a:solidFill>
                  <a:srgbClr val="FAA1A1"/>
                </a:solidFill>
                <a:latin typeface="IBM Plex Sans Medium" pitchFamily="34" charset="0"/>
                <a:ea typeface="IBM Plex Sans Medium" pitchFamily="34" charset="-122"/>
                <a:cs typeface="IBM Plex Sans Medium" pitchFamily="34" charset="-120"/>
              </a:rPr>
              <a:t>The GitHub Repository: </a:t>
            </a:r>
            <a:endParaRPr lang="en-US" sz="4450" dirty="0"/>
          </a:p>
        </p:txBody>
      </p:sp>
      <p:pic>
        <p:nvPicPr>
          <p:cNvPr id="3" name="Image 0" descr="preencoded.png">    </p:cNvPr>
          <p:cNvPicPr>
            <a:picLocks noChangeAspect="1"/>
          </p:cNvPicPr>
          <p:nvPr/>
        </p:nvPicPr>
        <p:blipFill>
          <a:blip r:embed="rId1"/>
          <a:stretch>
            <a:fillRect/>
          </a:stretch>
        </p:blipFill>
        <p:spPr>
          <a:xfrm>
            <a:off x="3516392" y="1832848"/>
            <a:ext cx="1075968" cy="907137"/>
          </a:xfrm>
          <a:prstGeom prst="rect">
            <a:avLst/>
          </a:prstGeom>
        </p:spPr>
      </p:pic>
      <p:sp>
        <p:nvSpPr>
          <p:cNvPr id="4" name="Text 1"/>
          <p:cNvSpPr/>
          <p:nvPr/>
        </p:nvSpPr>
        <p:spPr>
          <a:xfrm>
            <a:off x="3969306" y="2161699"/>
            <a:ext cx="170140" cy="453509"/>
          </a:xfrm>
          <a:prstGeom prst="rect">
            <a:avLst/>
          </a:prstGeom>
          <a:noFill/>
          <a:ln/>
        </p:spPr>
        <p:txBody>
          <a:bodyPr wrap="none" lIns="0" tIns="0" rIns="0" bIns="0" rtlCol="0" anchor="t"/>
          <a:lstStyle/>
          <a:p>
            <a:pPr algn="ctr" indent="0" marL="0">
              <a:lnSpc>
                <a:spcPts val="3550"/>
              </a:lnSpc>
              <a:buNone/>
            </a:pPr>
            <a:r>
              <a:rPr lang="en-US" sz="2200" dirty="0">
                <a:solidFill>
                  <a:srgbClr val="D4D4D1"/>
                </a:solidFill>
                <a:latin typeface="IBM Plex Sans Medium" pitchFamily="34" charset="0"/>
                <a:ea typeface="IBM Plex Sans Medium" pitchFamily="34" charset="-122"/>
                <a:cs typeface="IBM Plex Sans Medium" pitchFamily="34" charset="-120"/>
              </a:rPr>
              <a:t>1</a:t>
            </a:r>
            <a:endParaRPr lang="en-US" sz="2200" dirty="0"/>
          </a:p>
        </p:txBody>
      </p:sp>
      <p:sp>
        <p:nvSpPr>
          <p:cNvPr id="5" name="Text 2"/>
          <p:cNvSpPr/>
          <p:nvPr/>
        </p:nvSpPr>
        <p:spPr>
          <a:xfrm>
            <a:off x="4819174" y="2073712"/>
            <a:ext cx="2061805" cy="425291"/>
          </a:xfrm>
          <a:prstGeom prst="rect">
            <a:avLst/>
          </a:prstGeom>
          <a:noFill/>
          <a:ln/>
        </p:spPr>
        <p:txBody>
          <a:bodyPr wrap="none" lIns="0" tIns="0" rIns="0" bIns="0" rtlCol="0" anchor="t"/>
          <a:lstStyle/>
          <a:p>
            <a:pPr indent="0" marL="0">
              <a:lnSpc>
                <a:spcPts val="3300"/>
              </a:lnSpc>
              <a:buNone/>
            </a:pPr>
            <a:r>
              <a:rPr lang="en-US" sz="2650" b="1" u="sng" dirty="0">
                <a:solidFill>
                  <a:srgbClr val="5E98F1"/>
                </a:solidFill>
                <a:latin typeface="IBM Plex Sans Medium" pitchFamily="34" charset="0"/>
                <a:ea typeface="IBM Plex Sans Medium" pitchFamily="34" charset="-122"/>
                <a:cs typeface="IBM Plex Sans Medium" pitchFamily="34" charset="-120"/>
              </a:rPr>
              <a:t>README File</a:t>
            </a:r>
            <a:endParaRPr lang="en-US" sz="2650" dirty="0"/>
          </a:p>
        </p:txBody>
      </p:sp>
      <p:sp>
        <p:nvSpPr>
          <p:cNvPr id="6" name="Shape 3"/>
          <p:cNvSpPr/>
          <p:nvPr/>
        </p:nvSpPr>
        <p:spPr>
          <a:xfrm>
            <a:off x="4649033" y="2753082"/>
            <a:ext cx="9130903" cy="15240"/>
          </a:xfrm>
          <a:prstGeom prst="roundRect">
            <a:avLst>
              <a:gd name="adj" fmla="val 223256"/>
            </a:avLst>
          </a:prstGeom>
          <a:solidFill>
            <a:srgbClr val="61646A"/>
          </a:solidFill>
          <a:ln/>
        </p:spPr>
      </p:sp>
      <p:pic>
        <p:nvPicPr>
          <p:cNvPr id="7" name="Image 1" descr="preencoded.png">    </p:cNvPr>
          <p:cNvPicPr>
            <a:picLocks noChangeAspect="1"/>
          </p:cNvPicPr>
          <p:nvPr/>
        </p:nvPicPr>
        <p:blipFill>
          <a:blip r:embed="rId2"/>
          <a:stretch>
            <a:fillRect/>
          </a:stretch>
        </p:blipFill>
        <p:spPr>
          <a:xfrm>
            <a:off x="2978348" y="2796659"/>
            <a:ext cx="2152055" cy="907137"/>
          </a:xfrm>
          <a:prstGeom prst="rect">
            <a:avLst/>
          </a:prstGeom>
        </p:spPr>
      </p:pic>
      <p:sp>
        <p:nvSpPr>
          <p:cNvPr id="8" name="Text 4"/>
          <p:cNvSpPr/>
          <p:nvPr/>
        </p:nvSpPr>
        <p:spPr>
          <a:xfrm>
            <a:off x="3969306" y="3023473"/>
            <a:ext cx="170140" cy="453509"/>
          </a:xfrm>
          <a:prstGeom prst="rect">
            <a:avLst/>
          </a:prstGeom>
          <a:noFill/>
          <a:ln/>
        </p:spPr>
        <p:txBody>
          <a:bodyPr wrap="none" lIns="0" tIns="0" rIns="0" bIns="0" rtlCol="0" anchor="t"/>
          <a:lstStyle/>
          <a:p>
            <a:pPr algn="ctr" indent="0" marL="0">
              <a:lnSpc>
                <a:spcPts val="3550"/>
              </a:lnSpc>
              <a:buNone/>
            </a:pPr>
            <a:r>
              <a:rPr lang="en-US" sz="2200" dirty="0">
                <a:solidFill>
                  <a:srgbClr val="D4D4D1"/>
                </a:solidFill>
                <a:latin typeface="IBM Plex Sans Medium" pitchFamily="34" charset="0"/>
                <a:ea typeface="IBM Plex Sans Medium" pitchFamily="34" charset="-122"/>
                <a:cs typeface="IBM Plex Sans Medium" pitchFamily="34" charset="-120"/>
              </a:rPr>
              <a:t>2</a:t>
            </a:r>
            <a:endParaRPr lang="en-US" sz="2200" dirty="0"/>
          </a:p>
        </p:txBody>
      </p:sp>
      <p:sp>
        <p:nvSpPr>
          <p:cNvPr id="9" name="Text 5"/>
          <p:cNvSpPr/>
          <p:nvPr/>
        </p:nvSpPr>
        <p:spPr>
          <a:xfrm>
            <a:off x="5357217" y="3073003"/>
            <a:ext cx="1037511" cy="354330"/>
          </a:xfrm>
          <a:prstGeom prst="rect">
            <a:avLst/>
          </a:prstGeom>
          <a:noFill/>
          <a:ln/>
        </p:spPr>
        <p:txBody>
          <a:bodyPr wrap="none" lIns="0" tIns="0" rIns="0" bIns="0" rtlCol="0" anchor="t"/>
          <a:lstStyle/>
          <a:p>
            <a:pPr algn="l" indent="0" marL="0">
              <a:lnSpc>
                <a:spcPts val="2750"/>
              </a:lnSpc>
              <a:buNone/>
            </a:pPr>
            <a:r>
              <a:rPr lang="en-US" sz="2200" b="1" u="sng" dirty="0">
                <a:solidFill>
                  <a:srgbClr val="5E98F1"/>
                </a:solidFill>
                <a:latin typeface="IBM Plex Sans Medium" pitchFamily="34" charset="0"/>
                <a:ea typeface="IBM Plex Sans Medium" pitchFamily="34" charset="-122"/>
                <a:cs typeface="IBM Plex Sans Medium" pitchFamily="34" charset="-120"/>
              </a:rPr>
              <a:t>Dataset</a:t>
            </a:r>
            <a:endParaRPr lang="en-US" sz="2200" dirty="0"/>
          </a:p>
        </p:txBody>
      </p:sp>
      <p:sp>
        <p:nvSpPr>
          <p:cNvPr id="10" name="Shape 6"/>
          <p:cNvSpPr/>
          <p:nvPr/>
        </p:nvSpPr>
        <p:spPr>
          <a:xfrm>
            <a:off x="5187077" y="3716893"/>
            <a:ext cx="8592860" cy="15240"/>
          </a:xfrm>
          <a:prstGeom prst="roundRect">
            <a:avLst>
              <a:gd name="adj" fmla="val 223256"/>
            </a:avLst>
          </a:prstGeom>
          <a:solidFill>
            <a:srgbClr val="61646A"/>
          </a:solidFill>
          <a:ln/>
        </p:spPr>
      </p:sp>
      <p:pic>
        <p:nvPicPr>
          <p:cNvPr id="11" name="Image 2" descr="preencoded.png">    </p:cNvPr>
          <p:cNvPicPr>
            <a:picLocks noChangeAspect="1"/>
          </p:cNvPicPr>
          <p:nvPr/>
        </p:nvPicPr>
        <p:blipFill>
          <a:blip r:embed="rId3"/>
          <a:stretch>
            <a:fillRect/>
          </a:stretch>
        </p:blipFill>
        <p:spPr>
          <a:xfrm>
            <a:off x="2440424" y="3760470"/>
            <a:ext cx="3228022" cy="907137"/>
          </a:xfrm>
          <a:prstGeom prst="rect">
            <a:avLst/>
          </a:prstGeom>
        </p:spPr>
      </p:pic>
      <p:sp>
        <p:nvSpPr>
          <p:cNvPr id="12" name="Text 7"/>
          <p:cNvSpPr/>
          <p:nvPr/>
        </p:nvSpPr>
        <p:spPr>
          <a:xfrm>
            <a:off x="3969306" y="3987284"/>
            <a:ext cx="170140" cy="453509"/>
          </a:xfrm>
          <a:prstGeom prst="rect">
            <a:avLst/>
          </a:prstGeom>
          <a:noFill/>
          <a:ln/>
        </p:spPr>
        <p:txBody>
          <a:bodyPr wrap="none" lIns="0" tIns="0" rIns="0" bIns="0" rtlCol="0" anchor="t"/>
          <a:lstStyle/>
          <a:p>
            <a:pPr algn="ctr" indent="0" marL="0">
              <a:lnSpc>
                <a:spcPts val="3550"/>
              </a:lnSpc>
              <a:buNone/>
            </a:pPr>
            <a:r>
              <a:rPr lang="en-US" sz="2200" dirty="0">
                <a:solidFill>
                  <a:srgbClr val="D4D4D1"/>
                </a:solidFill>
                <a:latin typeface="IBM Plex Sans Medium" pitchFamily="34" charset="0"/>
                <a:ea typeface="IBM Plex Sans Medium" pitchFamily="34" charset="-122"/>
                <a:cs typeface="IBM Plex Sans Medium" pitchFamily="34" charset="-120"/>
              </a:rPr>
              <a:t>3</a:t>
            </a:r>
            <a:endParaRPr lang="en-US" sz="2200" dirty="0"/>
          </a:p>
        </p:txBody>
      </p:sp>
      <p:sp>
        <p:nvSpPr>
          <p:cNvPr id="13" name="Text 8"/>
          <p:cNvSpPr/>
          <p:nvPr/>
        </p:nvSpPr>
        <p:spPr>
          <a:xfrm>
            <a:off x="5895261" y="3987284"/>
            <a:ext cx="1333500" cy="453509"/>
          </a:xfrm>
          <a:prstGeom prst="rect">
            <a:avLst/>
          </a:prstGeom>
          <a:noFill/>
          <a:ln/>
        </p:spPr>
        <p:txBody>
          <a:bodyPr wrap="none" lIns="0" tIns="0" rIns="0" bIns="0" rtlCol="0" anchor="t"/>
          <a:lstStyle/>
          <a:p>
            <a:pPr algn="l" indent="0" marL="0">
              <a:lnSpc>
                <a:spcPts val="3550"/>
              </a:lnSpc>
              <a:buNone/>
            </a:pPr>
            <a:r>
              <a:rPr lang="en-US" sz="2200" b="1" u="sng" dirty="0">
                <a:solidFill>
                  <a:srgbClr val="5E98F1"/>
                </a:solidFill>
                <a:latin typeface="Roboto" pitchFamily="34" charset="0"/>
                <a:ea typeface="Roboto" pitchFamily="34" charset="-122"/>
                <a:cs typeface="Roboto" pitchFamily="34" charset="-120"/>
              </a:rPr>
              <a:t>Code Files</a:t>
            </a:r>
            <a:endParaRPr lang="en-US" sz="2200" dirty="0"/>
          </a:p>
        </p:txBody>
      </p:sp>
      <p:sp>
        <p:nvSpPr>
          <p:cNvPr id="14" name="Shape 9"/>
          <p:cNvSpPr/>
          <p:nvPr/>
        </p:nvSpPr>
        <p:spPr>
          <a:xfrm>
            <a:off x="5725120" y="4680704"/>
            <a:ext cx="8054816" cy="15240"/>
          </a:xfrm>
          <a:prstGeom prst="roundRect">
            <a:avLst>
              <a:gd name="adj" fmla="val 223256"/>
            </a:avLst>
          </a:prstGeom>
          <a:solidFill>
            <a:srgbClr val="61646A"/>
          </a:solidFill>
          <a:ln/>
        </p:spPr>
      </p:sp>
      <p:pic>
        <p:nvPicPr>
          <p:cNvPr id="15" name="Image 3" descr="preencoded.png">    </p:cNvPr>
          <p:cNvPicPr>
            <a:picLocks noChangeAspect="1"/>
          </p:cNvPicPr>
          <p:nvPr/>
        </p:nvPicPr>
        <p:blipFill>
          <a:blip r:embed="rId4"/>
          <a:stretch>
            <a:fillRect/>
          </a:stretch>
        </p:blipFill>
        <p:spPr>
          <a:xfrm>
            <a:off x="1902381" y="4724281"/>
            <a:ext cx="4304109" cy="907137"/>
          </a:xfrm>
          <a:prstGeom prst="rect">
            <a:avLst/>
          </a:prstGeom>
        </p:spPr>
      </p:pic>
      <p:sp>
        <p:nvSpPr>
          <p:cNvPr id="16" name="Text 10"/>
          <p:cNvSpPr/>
          <p:nvPr/>
        </p:nvSpPr>
        <p:spPr>
          <a:xfrm>
            <a:off x="3969306" y="4951095"/>
            <a:ext cx="170140" cy="453509"/>
          </a:xfrm>
          <a:prstGeom prst="rect">
            <a:avLst/>
          </a:prstGeom>
          <a:noFill/>
          <a:ln/>
        </p:spPr>
        <p:txBody>
          <a:bodyPr wrap="none" lIns="0" tIns="0" rIns="0" bIns="0" rtlCol="0" anchor="t"/>
          <a:lstStyle/>
          <a:p>
            <a:pPr algn="ctr" indent="0" marL="0">
              <a:lnSpc>
                <a:spcPts val="3550"/>
              </a:lnSpc>
              <a:buNone/>
            </a:pPr>
            <a:r>
              <a:rPr lang="en-US" sz="2200" dirty="0">
                <a:solidFill>
                  <a:srgbClr val="D4D4D1"/>
                </a:solidFill>
                <a:latin typeface="IBM Plex Sans Medium" pitchFamily="34" charset="0"/>
                <a:ea typeface="IBM Plex Sans Medium" pitchFamily="34" charset="-122"/>
                <a:cs typeface="IBM Plex Sans Medium" pitchFamily="34" charset="-120"/>
              </a:rPr>
              <a:t>4</a:t>
            </a:r>
            <a:endParaRPr lang="en-US" sz="2200" dirty="0"/>
          </a:p>
        </p:txBody>
      </p:sp>
      <p:sp>
        <p:nvSpPr>
          <p:cNvPr id="17" name="Text 11"/>
          <p:cNvSpPr/>
          <p:nvPr/>
        </p:nvSpPr>
        <p:spPr>
          <a:xfrm>
            <a:off x="6433304" y="5000625"/>
            <a:ext cx="3361373" cy="354330"/>
          </a:xfrm>
          <a:prstGeom prst="rect">
            <a:avLst/>
          </a:prstGeom>
          <a:noFill/>
          <a:ln/>
        </p:spPr>
        <p:txBody>
          <a:bodyPr wrap="none" lIns="0" tIns="0" rIns="0" bIns="0" rtlCol="0" anchor="t"/>
          <a:lstStyle/>
          <a:p>
            <a:pPr algn="l" indent="0" marL="0">
              <a:lnSpc>
                <a:spcPts val="2750"/>
              </a:lnSpc>
              <a:buNone/>
            </a:pPr>
            <a:r>
              <a:rPr lang="en-US" sz="2200" b="1" u="sng" dirty="0">
                <a:solidFill>
                  <a:srgbClr val="5E98F1"/>
                </a:solidFill>
                <a:latin typeface="IBM Plex Sans Medium" pitchFamily="34" charset="0"/>
                <a:ea typeface="IBM Plex Sans Medium" pitchFamily="34" charset="-122"/>
                <a:cs typeface="IBM Plex Sans Medium" pitchFamily="34" charset="-120"/>
              </a:rPr>
              <a:t>Machine Learning Models</a:t>
            </a:r>
            <a:endParaRPr lang="en-US" sz="2200" dirty="0"/>
          </a:p>
        </p:txBody>
      </p:sp>
      <p:sp>
        <p:nvSpPr>
          <p:cNvPr id="18" name="Shape 12"/>
          <p:cNvSpPr/>
          <p:nvPr/>
        </p:nvSpPr>
        <p:spPr>
          <a:xfrm>
            <a:off x="6263164" y="5644515"/>
            <a:ext cx="7516773" cy="15240"/>
          </a:xfrm>
          <a:prstGeom prst="roundRect">
            <a:avLst>
              <a:gd name="adj" fmla="val 223256"/>
            </a:avLst>
          </a:prstGeom>
          <a:solidFill>
            <a:srgbClr val="61646A"/>
          </a:solidFill>
          <a:ln/>
        </p:spPr>
      </p:sp>
      <p:pic>
        <p:nvPicPr>
          <p:cNvPr id="19" name="Image 4" descr="preencoded.png">    </p:cNvPr>
          <p:cNvPicPr>
            <a:picLocks noChangeAspect="1"/>
          </p:cNvPicPr>
          <p:nvPr/>
        </p:nvPicPr>
        <p:blipFill>
          <a:blip r:embed="rId5"/>
          <a:stretch>
            <a:fillRect/>
          </a:stretch>
        </p:blipFill>
        <p:spPr>
          <a:xfrm>
            <a:off x="1364337" y="5688092"/>
            <a:ext cx="5380077" cy="907137"/>
          </a:xfrm>
          <a:prstGeom prst="rect">
            <a:avLst/>
          </a:prstGeom>
        </p:spPr>
      </p:pic>
      <p:sp>
        <p:nvSpPr>
          <p:cNvPr id="20" name="Text 13"/>
          <p:cNvSpPr/>
          <p:nvPr/>
        </p:nvSpPr>
        <p:spPr>
          <a:xfrm>
            <a:off x="3969187" y="5914906"/>
            <a:ext cx="170140" cy="453509"/>
          </a:xfrm>
          <a:prstGeom prst="rect">
            <a:avLst/>
          </a:prstGeom>
          <a:noFill/>
          <a:ln/>
        </p:spPr>
        <p:txBody>
          <a:bodyPr wrap="none" lIns="0" tIns="0" rIns="0" bIns="0" rtlCol="0" anchor="t"/>
          <a:lstStyle/>
          <a:p>
            <a:pPr algn="ctr" indent="0" marL="0">
              <a:lnSpc>
                <a:spcPts val="3550"/>
              </a:lnSpc>
              <a:buNone/>
            </a:pPr>
            <a:r>
              <a:rPr lang="en-US" sz="2200" dirty="0">
                <a:solidFill>
                  <a:srgbClr val="D4D4D1"/>
                </a:solidFill>
                <a:latin typeface="IBM Plex Sans Medium" pitchFamily="34" charset="0"/>
                <a:ea typeface="IBM Plex Sans Medium" pitchFamily="34" charset="-122"/>
                <a:cs typeface="IBM Plex Sans Medium" pitchFamily="34" charset="-120"/>
              </a:rPr>
              <a:t>5</a:t>
            </a:r>
            <a:endParaRPr lang="en-US" sz="2200" dirty="0"/>
          </a:p>
        </p:txBody>
      </p:sp>
      <p:sp>
        <p:nvSpPr>
          <p:cNvPr id="21" name="Text 14"/>
          <p:cNvSpPr/>
          <p:nvPr/>
        </p:nvSpPr>
        <p:spPr>
          <a:xfrm>
            <a:off x="6971228" y="5964436"/>
            <a:ext cx="1729740" cy="354330"/>
          </a:xfrm>
          <a:prstGeom prst="rect">
            <a:avLst/>
          </a:prstGeom>
          <a:noFill/>
          <a:ln/>
        </p:spPr>
        <p:txBody>
          <a:bodyPr wrap="none" lIns="0" tIns="0" rIns="0" bIns="0" rtlCol="0" anchor="t"/>
          <a:lstStyle/>
          <a:p>
            <a:pPr algn="l" indent="0" marL="0">
              <a:lnSpc>
                <a:spcPts val="2750"/>
              </a:lnSpc>
              <a:buNone/>
            </a:pPr>
            <a:r>
              <a:rPr lang="en-US" sz="2200" b="1" u="sng" dirty="0">
                <a:solidFill>
                  <a:srgbClr val="5E98F1"/>
                </a:solidFill>
                <a:latin typeface="IBM Plex Sans Medium" pitchFamily="34" charset="0"/>
                <a:ea typeface="IBM Plex Sans Medium" pitchFamily="34" charset="-122"/>
                <a:cs typeface="IBM Plex Sans Medium" pitchFamily="34" charset="-120"/>
              </a:rPr>
              <a:t>Visualization</a:t>
            </a:r>
            <a:endParaRPr lang="en-US" sz="2200" dirty="0"/>
          </a:p>
        </p:txBody>
      </p:sp>
      <p:sp>
        <p:nvSpPr>
          <p:cNvPr id="22" name="Shape 15"/>
          <p:cNvSpPr/>
          <p:nvPr/>
        </p:nvSpPr>
        <p:spPr>
          <a:xfrm>
            <a:off x="6801088" y="6608326"/>
            <a:ext cx="6978848" cy="15240"/>
          </a:xfrm>
          <a:prstGeom prst="roundRect">
            <a:avLst>
              <a:gd name="adj" fmla="val 223256"/>
            </a:avLst>
          </a:prstGeom>
          <a:solidFill>
            <a:srgbClr val="61646A"/>
          </a:solidFill>
          <a:ln/>
        </p:spPr>
      </p:sp>
      <p:pic>
        <p:nvPicPr>
          <p:cNvPr id="23" name="Image 5" descr="preencoded.png">    </p:cNvPr>
          <p:cNvPicPr>
            <a:picLocks noChangeAspect="1"/>
          </p:cNvPicPr>
          <p:nvPr/>
        </p:nvPicPr>
        <p:blipFill>
          <a:blip r:embed="rId6"/>
          <a:stretch>
            <a:fillRect/>
          </a:stretch>
        </p:blipFill>
        <p:spPr>
          <a:xfrm>
            <a:off x="826294" y="6651903"/>
            <a:ext cx="6456164" cy="907137"/>
          </a:xfrm>
          <a:prstGeom prst="rect">
            <a:avLst/>
          </a:prstGeom>
        </p:spPr>
      </p:pic>
      <p:sp>
        <p:nvSpPr>
          <p:cNvPr id="24" name="Text 16"/>
          <p:cNvSpPr/>
          <p:nvPr/>
        </p:nvSpPr>
        <p:spPr>
          <a:xfrm>
            <a:off x="3969187" y="6878717"/>
            <a:ext cx="170140" cy="453509"/>
          </a:xfrm>
          <a:prstGeom prst="rect">
            <a:avLst/>
          </a:prstGeom>
          <a:noFill/>
          <a:ln/>
        </p:spPr>
        <p:txBody>
          <a:bodyPr wrap="none" lIns="0" tIns="0" rIns="0" bIns="0" rtlCol="0" anchor="t"/>
          <a:lstStyle/>
          <a:p>
            <a:pPr algn="ctr" indent="0" marL="0">
              <a:lnSpc>
                <a:spcPts val="3550"/>
              </a:lnSpc>
              <a:buNone/>
            </a:pPr>
            <a:r>
              <a:rPr lang="en-US" sz="2200" dirty="0">
                <a:solidFill>
                  <a:srgbClr val="D4D4D1"/>
                </a:solidFill>
                <a:latin typeface="IBM Plex Sans Medium" pitchFamily="34" charset="0"/>
                <a:ea typeface="IBM Plex Sans Medium" pitchFamily="34" charset="-122"/>
                <a:cs typeface="IBM Plex Sans Medium" pitchFamily="34" charset="-120"/>
              </a:rPr>
              <a:t>6</a:t>
            </a:r>
            <a:endParaRPr lang="en-US" sz="2200" dirty="0"/>
          </a:p>
        </p:txBody>
      </p:sp>
      <p:sp>
        <p:nvSpPr>
          <p:cNvPr id="25" name="Text 17"/>
          <p:cNvSpPr/>
          <p:nvPr/>
        </p:nvSpPr>
        <p:spPr>
          <a:xfrm>
            <a:off x="7509272" y="6928247"/>
            <a:ext cx="2040612" cy="354330"/>
          </a:xfrm>
          <a:prstGeom prst="rect">
            <a:avLst/>
          </a:prstGeom>
          <a:noFill/>
          <a:ln/>
        </p:spPr>
        <p:txBody>
          <a:bodyPr wrap="none" lIns="0" tIns="0" rIns="0" bIns="0" rtlCol="0" anchor="t"/>
          <a:lstStyle/>
          <a:p>
            <a:pPr algn="l" indent="0" marL="0">
              <a:lnSpc>
                <a:spcPts val="2750"/>
              </a:lnSpc>
              <a:buNone/>
            </a:pPr>
            <a:r>
              <a:rPr lang="en-US" sz="2200" b="1" u="sng" dirty="0">
                <a:solidFill>
                  <a:srgbClr val="5E98F1"/>
                </a:solidFill>
                <a:latin typeface="IBM Plex Sans Medium" pitchFamily="34" charset="0"/>
                <a:ea typeface="IBM Plex Sans Medium" pitchFamily="34" charset="-122"/>
                <a:cs typeface="IBM Plex Sans Medium" pitchFamily="34" charset="-120"/>
              </a:rPr>
              <a:t>Documentation</a:t>
            </a: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216337"/>
            <a:ext cx="5486400" cy="7797760"/>
          </a:xfrm>
          <a:prstGeom prst="rect">
            <a:avLst/>
          </a:prstGeom>
        </p:spPr>
      </p:pic>
      <p:sp>
        <p:nvSpPr>
          <p:cNvPr id="3" name="Text 0"/>
          <p:cNvSpPr/>
          <p:nvPr/>
        </p:nvSpPr>
        <p:spPr>
          <a:xfrm>
            <a:off x="6243757" y="595074"/>
            <a:ext cx="4031456" cy="405646"/>
          </a:xfrm>
          <a:prstGeom prst="rect">
            <a:avLst/>
          </a:prstGeom>
          <a:noFill/>
          <a:ln/>
        </p:spPr>
        <p:txBody>
          <a:bodyPr wrap="none" lIns="0" tIns="0" rIns="0" bIns="0" rtlCol="0" anchor="t"/>
          <a:lstStyle/>
          <a:p>
            <a:pPr indent="0" marL="0">
              <a:lnSpc>
                <a:spcPts val="3150"/>
              </a:lnSpc>
              <a:buNone/>
            </a:pPr>
            <a:r>
              <a:rPr lang="en-US" sz="2550" u="sng" dirty="0">
                <a:solidFill>
                  <a:srgbClr val="5CC97B"/>
                </a:solidFill>
                <a:latin typeface="IBM Plex Sans Medium" pitchFamily="34" charset="0"/>
                <a:ea typeface="IBM Plex Sans Medium" pitchFamily="34" charset="-122"/>
                <a:cs typeface="IBM Plex Sans Medium" pitchFamily="34" charset="-120"/>
              </a:rPr>
              <a:t>Libraries Used in the Model</a:t>
            </a:r>
            <a:endParaRPr lang="en-US" sz="2550" dirty="0"/>
          </a:p>
        </p:txBody>
      </p:sp>
      <p:sp>
        <p:nvSpPr>
          <p:cNvPr id="4" name="Text 1"/>
          <p:cNvSpPr/>
          <p:nvPr/>
        </p:nvSpPr>
        <p:spPr>
          <a:xfrm>
            <a:off x="6243757" y="1244084"/>
            <a:ext cx="7629287" cy="346234"/>
          </a:xfrm>
          <a:prstGeom prst="rect">
            <a:avLst/>
          </a:prstGeom>
          <a:noFill/>
          <a:ln/>
        </p:spPr>
        <p:txBody>
          <a:bodyPr wrap="none" lIns="0" tIns="0" rIns="0" bIns="0" rtlCol="0" anchor="t"/>
          <a:lstStyle/>
          <a:p>
            <a:pPr indent="0" marL="0">
              <a:lnSpc>
                <a:spcPts val="2700"/>
              </a:lnSpc>
              <a:buNone/>
            </a:pPr>
            <a:r>
              <a:rPr lang="en-US" sz="1700" i="1" dirty="0">
                <a:solidFill>
                  <a:srgbClr val="D4D4D1"/>
                </a:solidFill>
                <a:latin typeface="Roboto" pitchFamily="34" charset="0"/>
                <a:ea typeface="Roboto" pitchFamily="34" charset="-122"/>
                <a:cs typeface="Roboto" pitchFamily="34" charset="-120"/>
              </a:rPr>
              <a:t>The following libraries are identified:-</a:t>
            </a:r>
            <a:endParaRPr lang="en-US" sz="1700" dirty="0"/>
          </a:p>
        </p:txBody>
      </p:sp>
      <p:sp>
        <p:nvSpPr>
          <p:cNvPr id="5" name="Text 2"/>
          <p:cNvSpPr/>
          <p:nvPr/>
        </p:nvSpPr>
        <p:spPr>
          <a:xfrm>
            <a:off x="6243757" y="1833682"/>
            <a:ext cx="7629287" cy="346234"/>
          </a:xfrm>
          <a:prstGeom prst="rect">
            <a:avLst/>
          </a:prstGeom>
          <a:noFill/>
          <a:ln/>
        </p:spPr>
        <p:txBody>
          <a:bodyPr wrap="none" lIns="0" tIns="0" rIns="0" bIns="0" rtlCol="0" anchor="t"/>
          <a:lstStyle/>
          <a:p>
            <a:pPr algn="l" marL="342900" indent="-342900">
              <a:lnSpc>
                <a:spcPts val="2700"/>
              </a:lnSpc>
              <a:buSzPct val="100000"/>
              <a:buChar char="•"/>
            </a:pPr>
            <a:r>
              <a:rPr lang="en-US" sz="1700" b="1" i="1" dirty="0">
                <a:solidFill>
                  <a:srgbClr val="D4D4D1"/>
                </a:solidFill>
                <a:latin typeface="Roboto" pitchFamily="34" charset="0"/>
                <a:ea typeface="Roboto" pitchFamily="34" charset="-122"/>
                <a:cs typeface="Roboto" pitchFamily="34" charset="-120"/>
              </a:rPr>
              <a:t>pandas</a:t>
            </a:r>
            <a:pPr algn="l" indent="0" marL="0">
              <a:lnSpc>
                <a:spcPts val="2700"/>
              </a:lnSpc>
              <a:buNone/>
            </a:pPr>
            <a:r>
              <a:rPr lang="en-US" sz="1700" i="1" dirty="0">
                <a:solidFill>
                  <a:srgbClr val="D4D4D1"/>
                </a:solidFill>
                <a:latin typeface="Roboto" pitchFamily="34" charset="0"/>
                <a:ea typeface="Roboto" pitchFamily="34" charset="-122"/>
                <a:cs typeface="Roboto" pitchFamily="34" charset="-120"/>
              </a:rPr>
              <a:t>: For data manipulation.</a:t>
            </a:r>
            <a:endParaRPr lang="en-US" sz="1700" dirty="0"/>
          </a:p>
        </p:txBody>
      </p:sp>
      <p:sp>
        <p:nvSpPr>
          <p:cNvPr id="6" name="Text 3"/>
          <p:cNvSpPr/>
          <p:nvPr/>
        </p:nvSpPr>
        <p:spPr>
          <a:xfrm>
            <a:off x="6243757" y="2255639"/>
            <a:ext cx="7629287" cy="346234"/>
          </a:xfrm>
          <a:prstGeom prst="rect">
            <a:avLst/>
          </a:prstGeom>
          <a:noFill/>
          <a:ln/>
        </p:spPr>
        <p:txBody>
          <a:bodyPr wrap="none" lIns="0" tIns="0" rIns="0" bIns="0" rtlCol="0" anchor="t"/>
          <a:lstStyle/>
          <a:p>
            <a:pPr algn="l" marL="342900" indent="-342900">
              <a:lnSpc>
                <a:spcPts val="2700"/>
              </a:lnSpc>
              <a:buSzPct val="100000"/>
              <a:buChar char="•"/>
            </a:pPr>
            <a:r>
              <a:rPr lang="en-US" sz="1700" b="1" i="1" dirty="0">
                <a:solidFill>
                  <a:srgbClr val="D4D4D1"/>
                </a:solidFill>
                <a:latin typeface="Roboto" pitchFamily="34" charset="0"/>
                <a:ea typeface="Roboto" pitchFamily="34" charset="-122"/>
                <a:cs typeface="Roboto" pitchFamily="34" charset="-120"/>
              </a:rPr>
              <a:t>numpy</a:t>
            </a:r>
            <a:pPr algn="l" indent="0" marL="0">
              <a:lnSpc>
                <a:spcPts val="2700"/>
              </a:lnSpc>
              <a:buNone/>
            </a:pPr>
            <a:r>
              <a:rPr lang="en-US" sz="1700" i="1" dirty="0">
                <a:solidFill>
                  <a:srgbClr val="D4D4D1"/>
                </a:solidFill>
                <a:latin typeface="Roboto" pitchFamily="34" charset="0"/>
                <a:ea typeface="Roboto" pitchFamily="34" charset="-122"/>
                <a:cs typeface="Roboto" pitchFamily="34" charset="-120"/>
              </a:rPr>
              <a:t>: For numerical computations.</a:t>
            </a:r>
            <a:endParaRPr lang="en-US" sz="1700" dirty="0"/>
          </a:p>
        </p:txBody>
      </p:sp>
      <p:sp>
        <p:nvSpPr>
          <p:cNvPr id="7" name="Text 4"/>
          <p:cNvSpPr/>
          <p:nvPr/>
        </p:nvSpPr>
        <p:spPr>
          <a:xfrm>
            <a:off x="6243757" y="2677597"/>
            <a:ext cx="7629287" cy="346234"/>
          </a:xfrm>
          <a:prstGeom prst="rect">
            <a:avLst/>
          </a:prstGeom>
          <a:noFill/>
          <a:ln/>
        </p:spPr>
        <p:txBody>
          <a:bodyPr wrap="none" lIns="0" tIns="0" rIns="0" bIns="0" rtlCol="0" anchor="t"/>
          <a:lstStyle/>
          <a:p>
            <a:pPr algn="l" marL="342900" indent="-342900">
              <a:lnSpc>
                <a:spcPts val="2700"/>
              </a:lnSpc>
              <a:buSzPct val="100000"/>
              <a:buChar char="•"/>
            </a:pPr>
            <a:r>
              <a:rPr lang="en-US" sz="1700" b="1" i="1" dirty="0">
                <a:solidFill>
                  <a:srgbClr val="D4D4D1"/>
                </a:solidFill>
                <a:latin typeface="Roboto" pitchFamily="34" charset="0"/>
                <a:ea typeface="Roboto" pitchFamily="34" charset="-122"/>
                <a:cs typeface="Roboto" pitchFamily="34" charset="-120"/>
              </a:rPr>
              <a:t>seaborn</a:t>
            </a:r>
            <a:pPr algn="l" indent="0" marL="0">
              <a:lnSpc>
                <a:spcPts val="2700"/>
              </a:lnSpc>
              <a:buNone/>
            </a:pPr>
            <a:r>
              <a:rPr lang="en-US" sz="1700" i="1" dirty="0">
                <a:solidFill>
                  <a:srgbClr val="D4D4D1"/>
                </a:solidFill>
                <a:latin typeface="Roboto" pitchFamily="34" charset="0"/>
                <a:ea typeface="Roboto" pitchFamily="34" charset="-122"/>
                <a:cs typeface="Roboto" pitchFamily="34" charset="-120"/>
              </a:rPr>
              <a:t>: For data visualization.</a:t>
            </a:r>
            <a:endParaRPr lang="en-US" sz="1700" dirty="0"/>
          </a:p>
        </p:txBody>
      </p:sp>
      <p:sp>
        <p:nvSpPr>
          <p:cNvPr id="8" name="Text 5"/>
          <p:cNvSpPr/>
          <p:nvPr/>
        </p:nvSpPr>
        <p:spPr>
          <a:xfrm>
            <a:off x="6243757" y="3099554"/>
            <a:ext cx="7629287" cy="346234"/>
          </a:xfrm>
          <a:prstGeom prst="rect">
            <a:avLst/>
          </a:prstGeom>
          <a:noFill/>
          <a:ln/>
        </p:spPr>
        <p:txBody>
          <a:bodyPr wrap="none" lIns="0" tIns="0" rIns="0" bIns="0" rtlCol="0" anchor="t"/>
          <a:lstStyle/>
          <a:p>
            <a:pPr algn="l" marL="342900" indent="-342900">
              <a:lnSpc>
                <a:spcPts val="2700"/>
              </a:lnSpc>
              <a:buSzPct val="100000"/>
              <a:buChar char="•"/>
            </a:pPr>
            <a:r>
              <a:rPr lang="en-US" sz="1700" b="1" i="1" dirty="0">
                <a:solidFill>
                  <a:srgbClr val="D4D4D1"/>
                </a:solidFill>
                <a:latin typeface="Roboto" pitchFamily="34" charset="0"/>
                <a:ea typeface="Roboto" pitchFamily="34" charset="-122"/>
                <a:cs typeface="Roboto" pitchFamily="34" charset="-120"/>
              </a:rPr>
              <a:t>matplotlib.pyplot</a:t>
            </a:r>
            <a:pPr algn="l" indent="0" marL="0">
              <a:lnSpc>
                <a:spcPts val="2700"/>
              </a:lnSpc>
              <a:buNone/>
            </a:pPr>
            <a:r>
              <a:rPr lang="en-US" sz="1700" i="1" dirty="0">
                <a:solidFill>
                  <a:srgbClr val="D4D4D1"/>
                </a:solidFill>
                <a:latin typeface="Roboto" pitchFamily="34" charset="0"/>
                <a:ea typeface="Roboto" pitchFamily="34" charset="-122"/>
                <a:cs typeface="Roboto" pitchFamily="34" charset="-120"/>
              </a:rPr>
              <a:t>: For plotting graphs.</a:t>
            </a:r>
            <a:endParaRPr lang="en-US" sz="1700" dirty="0"/>
          </a:p>
        </p:txBody>
      </p:sp>
      <p:sp>
        <p:nvSpPr>
          <p:cNvPr id="9" name="Text 6"/>
          <p:cNvSpPr/>
          <p:nvPr/>
        </p:nvSpPr>
        <p:spPr>
          <a:xfrm>
            <a:off x="6243757" y="3521512"/>
            <a:ext cx="7629287" cy="346234"/>
          </a:xfrm>
          <a:prstGeom prst="rect">
            <a:avLst/>
          </a:prstGeom>
          <a:noFill/>
          <a:ln/>
        </p:spPr>
        <p:txBody>
          <a:bodyPr wrap="none" lIns="0" tIns="0" rIns="0" bIns="0" rtlCol="0" anchor="t"/>
          <a:lstStyle/>
          <a:p>
            <a:pPr algn="l" marL="342900" indent="-342900">
              <a:lnSpc>
                <a:spcPts val="2700"/>
              </a:lnSpc>
              <a:buSzPct val="100000"/>
              <a:buChar char="•"/>
            </a:pPr>
            <a:r>
              <a:rPr lang="en-US" sz="1700" b="1" i="1" dirty="0">
                <a:solidFill>
                  <a:srgbClr val="D4D4D1"/>
                </a:solidFill>
                <a:latin typeface="Roboto" pitchFamily="34" charset="0"/>
                <a:ea typeface="Roboto" pitchFamily="34" charset="-122"/>
                <a:cs typeface="Roboto" pitchFamily="34" charset="-120"/>
              </a:rPr>
              <a:t>scikit-learn</a:t>
            </a:r>
            <a:pPr algn="l" indent="0" marL="0">
              <a:lnSpc>
                <a:spcPts val="2700"/>
              </a:lnSpc>
              <a:buNone/>
            </a:pPr>
            <a:r>
              <a:rPr lang="en-US" sz="1700" i="1" dirty="0">
                <a:solidFill>
                  <a:srgbClr val="D4D4D1"/>
                </a:solidFill>
                <a:latin typeface="Roboto" pitchFamily="34" charset="0"/>
                <a:ea typeface="Roboto" pitchFamily="34" charset="-122"/>
                <a:cs typeface="Roboto" pitchFamily="34" charset="-120"/>
              </a:rPr>
              <a:t> libraries:</a:t>
            </a:r>
            <a:endParaRPr lang="en-US" sz="1700" dirty="0"/>
          </a:p>
        </p:txBody>
      </p:sp>
      <p:sp>
        <p:nvSpPr>
          <p:cNvPr id="10" name="Text 7"/>
          <p:cNvSpPr/>
          <p:nvPr/>
        </p:nvSpPr>
        <p:spPr>
          <a:xfrm>
            <a:off x="6243757" y="3943469"/>
            <a:ext cx="7629287" cy="353854"/>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D4D4D1"/>
                </a:solidFill>
                <a:highlight>
                  <a:srgbClr val="4D1F00"/>
                </a:highlight>
                <a:latin typeface="Consolas" pitchFamily="34" charset="0"/>
                <a:ea typeface="Consolas" pitchFamily="34" charset="-122"/>
                <a:cs typeface="Consolas" pitchFamily="34" charset="-120"/>
              </a:rPr>
              <a:t>sklearn.model_selection</a:t>
            </a:r>
            <a:pPr algn="l" indent="0" marL="0">
              <a:lnSpc>
                <a:spcPts val="2700"/>
              </a:lnSpc>
              <a:buNone/>
            </a:pPr>
            <a:r>
              <a:rPr lang="en-US" sz="1700" i="1" dirty="0">
                <a:solidFill>
                  <a:srgbClr val="D4D4D1"/>
                </a:solidFill>
                <a:latin typeface="Roboto" pitchFamily="34" charset="0"/>
                <a:ea typeface="Roboto" pitchFamily="34" charset="-122"/>
                <a:cs typeface="Roboto" pitchFamily="34" charset="-120"/>
              </a:rPr>
              <a:t>: For splitting datasets and cross-validation.</a:t>
            </a:r>
            <a:endParaRPr lang="en-US" sz="1700" dirty="0"/>
          </a:p>
        </p:txBody>
      </p:sp>
      <p:sp>
        <p:nvSpPr>
          <p:cNvPr id="11" name="Text 8"/>
          <p:cNvSpPr/>
          <p:nvPr/>
        </p:nvSpPr>
        <p:spPr>
          <a:xfrm>
            <a:off x="6243757" y="4373047"/>
            <a:ext cx="7629287" cy="353854"/>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D4D4D1"/>
                </a:solidFill>
                <a:highlight>
                  <a:srgbClr val="4D1F00"/>
                </a:highlight>
                <a:latin typeface="Consolas" pitchFamily="34" charset="0"/>
                <a:ea typeface="Consolas" pitchFamily="34" charset="-122"/>
                <a:cs typeface="Consolas" pitchFamily="34" charset="-120"/>
              </a:rPr>
              <a:t>sklearn.metrics</a:t>
            </a:r>
            <a:pPr algn="l" indent="0" marL="0">
              <a:lnSpc>
                <a:spcPts val="2700"/>
              </a:lnSpc>
              <a:buNone/>
            </a:pPr>
            <a:r>
              <a:rPr lang="en-US" sz="1700" i="1" dirty="0">
                <a:solidFill>
                  <a:srgbClr val="D4D4D1"/>
                </a:solidFill>
                <a:latin typeface="Roboto" pitchFamily="34" charset="0"/>
                <a:ea typeface="Roboto" pitchFamily="34" charset="-122"/>
                <a:cs typeface="Roboto" pitchFamily="34" charset="-120"/>
              </a:rPr>
              <a:t>: For evaluating model performance.</a:t>
            </a:r>
            <a:endParaRPr lang="en-US" sz="1700" dirty="0"/>
          </a:p>
        </p:txBody>
      </p:sp>
      <p:sp>
        <p:nvSpPr>
          <p:cNvPr id="12" name="Text 9"/>
          <p:cNvSpPr/>
          <p:nvPr/>
        </p:nvSpPr>
        <p:spPr>
          <a:xfrm>
            <a:off x="6243757" y="4802624"/>
            <a:ext cx="7629287" cy="353854"/>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D4D4D1"/>
                </a:solidFill>
                <a:highlight>
                  <a:srgbClr val="4D1F00"/>
                </a:highlight>
                <a:latin typeface="Consolas" pitchFamily="34" charset="0"/>
                <a:ea typeface="Consolas" pitchFamily="34" charset="-122"/>
                <a:cs typeface="Consolas" pitchFamily="34" charset="-120"/>
              </a:rPr>
              <a:t>sklearn.naive_bayes</a:t>
            </a:r>
            <a:pPr algn="l" indent="0" marL="0">
              <a:lnSpc>
                <a:spcPts val="2700"/>
              </a:lnSpc>
              <a:buNone/>
            </a:pPr>
            <a:r>
              <a:rPr lang="en-US" sz="1700" i="1" dirty="0">
                <a:solidFill>
                  <a:srgbClr val="D4D4D1"/>
                </a:solidFill>
                <a:latin typeface="Roboto" pitchFamily="34" charset="0"/>
                <a:ea typeface="Roboto" pitchFamily="34" charset="-122"/>
                <a:cs typeface="Roboto" pitchFamily="34" charset="-120"/>
              </a:rPr>
              <a:t>: Naive Bayes algorithm.</a:t>
            </a:r>
            <a:endParaRPr lang="en-US" sz="1700" dirty="0"/>
          </a:p>
        </p:txBody>
      </p:sp>
      <p:sp>
        <p:nvSpPr>
          <p:cNvPr id="13" name="Text 10"/>
          <p:cNvSpPr/>
          <p:nvPr/>
        </p:nvSpPr>
        <p:spPr>
          <a:xfrm>
            <a:off x="6243757" y="5232202"/>
            <a:ext cx="7629287" cy="353854"/>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D4D4D1"/>
                </a:solidFill>
                <a:highlight>
                  <a:srgbClr val="4D1F00"/>
                </a:highlight>
                <a:latin typeface="Consolas" pitchFamily="34" charset="0"/>
                <a:ea typeface="Consolas" pitchFamily="34" charset="-122"/>
                <a:cs typeface="Consolas" pitchFamily="34" charset="-120"/>
              </a:rPr>
              <a:t>sklearn.linear_model</a:t>
            </a:r>
            <a:pPr algn="l" indent="0" marL="0">
              <a:lnSpc>
                <a:spcPts val="2700"/>
              </a:lnSpc>
              <a:buNone/>
            </a:pPr>
            <a:r>
              <a:rPr lang="en-US" sz="1700" i="1" dirty="0">
                <a:solidFill>
                  <a:srgbClr val="D4D4D1"/>
                </a:solidFill>
                <a:latin typeface="Roboto" pitchFamily="34" charset="0"/>
                <a:ea typeface="Roboto" pitchFamily="34" charset="-122"/>
                <a:cs typeface="Roboto" pitchFamily="34" charset="-120"/>
              </a:rPr>
              <a:t>: Linear models.</a:t>
            </a:r>
            <a:endParaRPr lang="en-US" sz="1700" dirty="0"/>
          </a:p>
        </p:txBody>
      </p:sp>
      <p:sp>
        <p:nvSpPr>
          <p:cNvPr id="14" name="Text 11"/>
          <p:cNvSpPr/>
          <p:nvPr/>
        </p:nvSpPr>
        <p:spPr>
          <a:xfrm>
            <a:off x="6243757" y="5661779"/>
            <a:ext cx="7629287" cy="353854"/>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D4D4D1"/>
                </a:solidFill>
                <a:highlight>
                  <a:srgbClr val="4D1F00"/>
                </a:highlight>
                <a:latin typeface="Consolas" pitchFamily="34" charset="0"/>
                <a:ea typeface="Consolas" pitchFamily="34" charset="-122"/>
                <a:cs typeface="Consolas" pitchFamily="34" charset="-120"/>
              </a:rPr>
              <a:t>sklearn.neighbors</a:t>
            </a:r>
            <a:pPr algn="l" indent="0" marL="0">
              <a:lnSpc>
                <a:spcPts val="2700"/>
              </a:lnSpc>
              <a:buNone/>
            </a:pPr>
            <a:r>
              <a:rPr lang="en-US" sz="1700" i="1" dirty="0">
                <a:solidFill>
                  <a:srgbClr val="D4D4D1"/>
                </a:solidFill>
                <a:latin typeface="Roboto" pitchFamily="34" charset="0"/>
                <a:ea typeface="Roboto" pitchFamily="34" charset="-122"/>
                <a:cs typeface="Roboto" pitchFamily="34" charset="-120"/>
              </a:rPr>
              <a:t>: k-Nearest Neighbors (kNN).</a:t>
            </a:r>
            <a:endParaRPr lang="en-US" sz="1700" dirty="0"/>
          </a:p>
        </p:txBody>
      </p:sp>
      <p:sp>
        <p:nvSpPr>
          <p:cNvPr id="15" name="Text 12"/>
          <p:cNvSpPr/>
          <p:nvPr/>
        </p:nvSpPr>
        <p:spPr>
          <a:xfrm>
            <a:off x="6243757" y="6091357"/>
            <a:ext cx="7629287" cy="353854"/>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D4D4D1"/>
                </a:solidFill>
                <a:highlight>
                  <a:srgbClr val="4D1F00"/>
                </a:highlight>
                <a:latin typeface="Consolas" pitchFamily="34" charset="0"/>
                <a:ea typeface="Consolas" pitchFamily="34" charset="-122"/>
                <a:cs typeface="Consolas" pitchFamily="34" charset="-120"/>
              </a:rPr>
              <a:t>sklearn.tree</a:t>
            </a:r>
            <a:pPr algn="l" indent="0" marL="0">
              <a:lnSpc>
                <a:spcPts val="2700"/>
              </a:lnSpc>
              <a:buNone/>
            </a:pPr>
            <a:r>
              <a:rPr lang="en-US" sz="1700" i="1" dirty="0">
                <a:solidFill>
                  <a:srgbClr val="F3F3F2"/>
                </a:solidFill>
                <a:latin typeface="Roboto" pitchFamily="34" charset="0"/>
                <a:ea typeface="Roboto" pitchFamily="34" charset="-122"/>
                <a:cs typeface="Roboto" pitchFamily="34" charset="-120"/>
              </a:rPr>
              <a:t>: Decision Trees.</a:t>
            </a:r>
            <a:endParaRPr lang="en-US" sz="1700" dirty="0"/>
          </a:p>
        </p:txBody>
      </p:sp>
      <p:sp>
        <p:nvSpPr>
          <p:cNvPr id="16" name="Text 13"/>
          <p:cNvSpPr/>
          <p:nvPr/>
        </p:nvSpPr>
        <p:spPr>
          <a:xfrm>
            <a:off x="6243757" y="6520934"/>
            <a:ext cx="7629287" cy="692467"/>
          </a:xfrm>
          <a:prstGeom prst="rect">
            <a:avLst/>
          </a:prstGeom>
          <a:noFill/>
          <a:ln/>
        </p:spPr>
        <p:txBody>
          <a:bodyPr wrap="square" lIns="0" tIns="0" rIns="0" bIns="0" rtlCol="0" anchor="t"/>
          <a:lstStyle/>
          <a:p>
            <a:pPr algn="l" marL="342900" indent="-342900">
              <a:lnSpc>
                <a:spcPts val="2700"/>
              </a:lnSpc>
              <a:buSzPct val="100000"/>
              <a:buChar char="•"/>
            </a:pPr>
            <a:r>
              <a:rPr lang="en-US" sz="1700" b="1" i="1" dirty="0">
                <a:solidFill>
                  <a:srgbClr val="D4D4D1"/>
                </a:solidFill>
                <a:latin typeface="Roboto" pitchFamily="34" charset="0"/>
                <a:ea typeface="Roboto" pitchFamily="34" charset="-122"/>
                <a:cs typeface="Roboto" pitchFamily="34" charset="-120"/>
              </a:rPr>
              <a:t>imblearn.over_sampling</a:t>
            </a:r>
            <a:pPr algn="l" indent="0" marL="0">
              <a:lnSpc>
                <a:spcPts val="2700"/>
              </a:lnSpc>
              <a:buNone/>
            </a:pPr>
            <a:r>
              <a:rPr lang="en-US" sz="1700" i="1" dirty="0">
                <a:solidFill>
                  <a:srgbClr val="D4D4D1"/>
                </a:solidFill>
                <a:latin typeface="Roboto" pitchFamily="34" charset="0"/>
                <a:ea typeface="Roboto" pitchFamily="34" charset="-122"/>
                <a:cs typeface="Roboto" pitchFamily="34" charset="-120"/>
              </a:rPr>
              <a:t>: Likely for handling class imbalance using techniques like SMOTE.</a:t>
            </a:r>
            <a:endParaRPr lang="en-US" sz="1700" dirty="0"/>
          </a:p>
        </p:txBody>
      </p:sp>
      <p:sp>
        <p:nvSpPr>
          <p:cNvPr id="17" name="Text 14"/>
          <p:cNvSpPr/>
          <p:nvPr/>
        </p:nvSpPr>
        <p:spPr>
          <a:xfrm>
            <a:off x="6243757" y="7289125"/>
            <a:ext cx="7629287" cy="346234"/>
          </a:xfrm>
          <a:prstGeom prst="rect">
            <a:avLst/>
          </a:prstGeom>
          <a:noFill/>
          <a:ln/>
        </p:spPr>
        <p:txBody>
          <a:bodyPr wrap="none" lIns="0" tIns="0" rIns="0" bIns="0" rtlCol="0" anchor="t"/>
          <a:lstStyle/>
          <a:p>
            <a:pPr algn="l" marL="342900" indent="-342900">
              <a:lnSpc>
                <a:spcPts val="2700"/>
              </a:lnSpc>
              <a:buSzPct val="100000"/>
              <a:buChar char="•"/>
            </a:pPr>
            <a:r>
              <a:rPr lang="en-US" sz="1700" b="1" i="1" dirty="0">
                <a:solidFill>
                  <a:srgbClr val="D4D4D1"/>
                </a:solidFill>
                <a:latin typeface="Roboto" pitchFamily="34" charset="0"/>
                <a:ea typeface="Roboto" pitchFamily="34" charset="-122"/>
                <a:cs typeface="Roboto" pitchFamily="34" charset="-120"/>
              </a:rPr>
              <a:t>warnings</a:t>
            </a:r>
            <a:pPr algn="l" indent="0" marL="0">
              <a:lnSpc>
                <a:spcPts val="2700"/>
              </a:lnSpc>
              <a:buNone/>
            </a:pPr>
            <a:r>
              <a:rPr lang="en-US" sz="1700" i="1" dirty="0">
                <a:solidFill>
                  <a:srgbClr val="D4D4D1"/>
                </a:solidFill>
                <a:latin typeface="Roboto" pitchFamily="34" charset="0"/>
                <a:ea typeface="Roboto" pitchFamily="34" charset="-122"/>
                <a:cs typeface="Roboto" pitchFamily="34" charset="-120"/>
              </a:rPr>
              <a:t>: To manage warning messages.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9123" y="470773"/>
            <a:ext cx="7949684" cy="428030"/>
          </a:xfrm>
          <a:prstGeom prst="rect">
            <a:avLst/>
          </a:prstGeom>
          <a:noFill/>
          <a:ln/>
        </p:spPr>
        <p:txBody>
          <a:bodyPr wrap="none" lIns="0" tIns="0" rIns="0" bIns="0" rtlCol="0" anchor="t"/>
          <a:lstStyle/>
          <a:p>
            <a:pPr indent="0" marL="0">
              <a:lnSpc>
                <a:spcPts val="3350"/>
              </a:lnSpc>
              <a:buNone/>
            </a:pPr>
            <a:r>
              <a:rPr lang="en-US" sz="2650" b="1" dirty="0">
                <a:solidFill>
                  <a:srgbClr val="5E98F1"/>
                </a:solidFill>
                <a:latin typeface="IBM Plex Sans Medium" pitchFamily="34" charset="0"/>
                <a:ea typeface="IBM Plex Sans Medium" pitchFamily="34" charset="-122"/>
                <a:cs typeface="IBM Plex Sans Medium" pitchFamily="34" charset="-120"/>
              </a:rPr>
              <a:t>Steps to Implement Machine Learning Algorithms</a:t>
            </a:r>
            <a:endParaRPr lang="en-US" sz="2650" dirty="0"/>
          </a:p>
        </p:txBody>
      </p:sp>
      <p:sp>
        <p:nvSpPr>
          <p:cNvPr id="3" name="Text 1"/>
          <p:cNvSpPr/>
          <p:nvPr/>
        </p:nvSpPr>
        <p:spPr>
          <a:xfrm>
            <a:off x="599123" y="1069896"/>
            <a:ext cx="2139791" cy="267414"/>
          </a:xfrm>
          <a:prstGeom prst="rect">
            <a:avLst/>
          </a:prstGeom>
          <a:noFill/>
          <a:ln/>
        </p:spPr>
        <p:txBody>
          <a:bodyPr wrap="none" lIns="0" tIns="0" rIns="0" bIns="0" rtlCol="0" anchor="t"/>
          <a:lstStyle/>
          <a:p>
            <a:pPr indent="0" marL="0">
              <a:lnSpc>
                <a:spcPts val="2100"/>
              </a:lnSpc>
              <a:buNone/>
            </a:pPr>
            <a:r>
              <a:rPr lang="en-US" sz="1650" dirty="0">
                <a:solidFill>
                  <a:srgbClr val="F3F3F2"/>
                </a:solidFill>
                <a:latin typeface="IBM Plex Sans Medium" pitchFamily="34" charset="0"/>
                <a:ea typeface="IBM Plex Sans Medium" pitchFamily="34" charset="-122"/>
                <a:cs typeface="IBM Plex Sans Medium" pitchFamily="34" charset="-120"/>
              </a:rPr>
              <a:t>1. </a:t>
            </a:r>
            <a:pPr indent="0" marL="0">
              <a:lnSpc>
                <a:spcPts val="2100"/>
              </a:lnSpc>
              <a:buNone/>
            </a:pPr>
            <a:r>
              <a:rPr lang="en-US" sz="1650" b="1" dirty="0">
                <a:solidFill>
                  <a:srgbClr val="F44444"/>
                </a:solidFill>
                <a:latin typeface="IBM Plex Sans Medium" pitchFamily="34" charset="0"/>
                <a:ea typeface="IBM Plex Sans Medium" pitchFamily="34" charset="-122"/>
                <a:cs typeface="IBM Plex Sans Medium" pitchFamily="34" charset="-120"/>
              </a:rPr>
              <a:t>Data Preparation</a:t>
            </a:r>
            <a:endParaRPr lang="en-US" sz="1650" dirty="0"/>
          </a:p>
        </p:txBody>
      </p:sp>
      <p:sp>
        <p:nvSpPr>
          <p:cNvPr id="4" name="Text 2"/>
          <p:cNvSpPr/>
          <p:nvPr/>
        </p:nvSpPr>
        <p:spPr>
          <a:xfrm>
            <a:off x="599123" y="1594009"/>
            <a:ext cx="13432155" cy="281464"/>
          </a:xfrm>
          <a:prstGeom prst="rect">
            <a:avLst/>
          </a:prstGeom>
          <a:noFill/>
          <a:ln/>
        </p:spPr>
        <p:txBody>
          <a:bodyPr wrap="none" lIns="0" tIns="0" rIns="0" bIns="0" rtlCol="0" anchor="t"/>
          <a:lstStyle/>
          <a:p>
            <a:pPr algn="l" marL="342900" indent="-342900">
              <a:lnSpc>
                <a:spcPts val="2150"/>
              </a:lnSpc>
              <a:buSzPct val="100000"/>
              <a:buChar char="•"/>
            </a:pPr>
            <a:r>
              <a:rPr lang="en-US" sz="1300" b="1" i="1" dirty="0">
                <a:solidFill>
                  <a:srgbClr val="D4D4D1"/>
                </a:solidFill>
                <a:latin typeface="Roboto" pitchFamily="34" charset="0"/>
                <a:ea typeface="Roboto" pitchFamily="34" charset="-122"/>
                <a:cs typeface="Roboto" pitchFamily="34" charset="-120"/>
              </a:rPr>
              <a:t>Import Libraries</a:t>
            </a:r>
            <a:pPr algn="l" indent="0" marL="0">
              <a:lnSpc>
                <a:spcPts val="2150"/>
              </a:lnSpc>
              <a:buNone/>
            </a:pPr>
            <a:r>
              <a:rPr lang="en-US" sz="1300" i="1" dirty="0">
                <a:solidFill>
                  <a:srgbClr val="D4D4D1"/>
                </a:solidFill>
                <a:latin typeface="Roboto" pitchFamily="34" charset="0"/>
                <a:ea typeface="Roboto" pitchFamily="34" charset="-122"/>
                <a:cs typeface="Roboto" pitchFamily="34" charset="-120"/>
              </a:rPr>
              <a:t>: Use </a:t>
            </a:r>
            <a:pPr algn="l" indent="0" marL="0">
              <a:lnSpc>
                <a:spcPts val="2150"/>
              </a:lnSpc>
              <a:buNone/>
            </a:pPr>
            <a:r>
              <a:rPr lang="en-US" sz="1300" dirty="0">
                <a:solidFill>
                  <a:srgbClr val="D4D4D1"/>
                </a:solidFill>
                <a:highlight>
                  <a:srgbClr val="4D1F00"/>
                </a:highlight>
                <a:latin typeface="Consolas" pitchFamily="34" charset="0"/>
                <a:ea typeface="Consolas" pitchFamily="34" charset="-122"/>
                <a:cs typeface="Consolas" pitchFamily="34" charset="-120"/>
              </a:rPr>
              <a:t>pandas</a:t>
            </a:r>
            <a:pPr algn="l" indent="0" marL="0">
              <a:lnSpc>
                <a:spcPts val="2150"/>
              </a:lnSpc>
              <a:buNone/>
            </a:pPr>
            <a:r>
              <a:rPr lang="en-US" sz="1300" i="1" dirty="0">
                <a:solidFill>
                  <a:srgbClr val="D4D4D1"/>
                </a:solidFill>
                <a:latin typeface="Roboto" pitchFamily="34" charset="0"/>
                <a:ea typeface="Roboto" pitchFamily="34" charset="-122"/>
                <a:cs typeface="Roboto" pitchFamily="34" charset="-120"/>
              </a:rPr>
              <a:t>, </a:t>
            </a:r>
            <a:pPr algn="l" indent="0" marL="0">
              <a:lnSpc>
                <a:spcPts val="2150"/>
              </a:lnSpc>
              <a:buNone/>
            </a:pPr>
            <a:r>
              <a:rPr lang="en-US" sz="1300" dirty="0">
                <a:solidFill>
                  <a:srgbClr val="D4D4D1"/>
                </a:solidFill>
                <a:highlight>
                  <a:srgbClr val="4D1F00"/>
                </a:highlight>
                <a:latin typeface="Consolas" pitchFamily="34" charset="0"/>
                <a:ea typeface="Consolas" pitchFamily="34" charset="-122"/>
                <a:cs typeface="Consolas" pitchFamily="34" charset="-120"/>
              </a:rPr>
              <a:t>numpy</a:t>
            </a:r>
            <a:pPr algn="l" indent="0" marL="0">
              <a:lnSpc>
                <a:spcPts val="2150"/>
              </a:lnSpc>
              <a:buNone/>
            </a:pPr>
            <a:r>
              <a:rPr lang="en-US" sz="1300" i="1" dirty="0">
                <a:solidFill>
                  <a:srgbClr val="D4D4D1"/>
                </a:solidFill>
                <a:latin typeface="Roboto" pitchFamily="34" charset="0"/>
                <a:ea typeface="Roboto" pitchFamily="34" charset="-122"/>
                <a:cs typeface="Roboto" pitchFamily="34" charset="-120"/>
              </a:rPr>
              <a:t>, etc., to handle and manipulate data.</a:t>
            </a:r>
            <a:endParaRPr lang="en-US" sz="1300" dirty="0"/>
          </a:p>
        </p:txBody>
      </p:sp>
      <p:sp>
        <p:nvSpPr>
          <p:cNvPr id="5" name="Text 3"/>
          <p:cNvSpPr/>
          <p:nvPr/>
        </p:nvSpPr>
        <p:spPr>
          <a:xfrm>
            <a:off x="599123" y="1935361"/>
            <a:ext cx="13432155" cy="281464"/>
          </a:xfrm>
          <a:prstGeom prst="rect">
            <a:avLst/>
          </a:prstGeom>
          <a:noFill/>
          <a:ln/>
        </p:spPr>
        <p:txBody>
          <a:bodyPr wrap="none" lIns="0" tIns="0" rIns="0" bIns="0" rtlCol="0" anchor="t"/>
          <a:lstStyle/>
          <a:p>
            <a:pPr algn="l" marL="342900" indent="-342900">
              <a:lnSpc>
                <a:spcPts val="2150"/>
              </a:lnSpc>
              <a:buSzPct val="100000"/>
              <a:buChar char="•"/>
            </a:pPr>
            <a:r>
              <a:rPr lang="en-US" sz="1300" b="1" i="1" dirty="0">
                <a:solidFill>
                  <a:srgbClr val="D4D4D1"/>
                </a:solidFill>
                <a:latin typeface="Roboto" pitchFamily="34" charset="0"/>
                <a:ea typeface="Roboto" pitchFamily="34" charset="-122"/>
                <a:cs typeface="Roboto" pitchFamily="34" charset="-120"/>
              </a:rPr>
              <a:t>Load Dataset</a:t>
            </a:r>
            <a:pPr algn="l" indent="0" marL="0">
              <a:lnSpc>
                <a:spcPts val="2150"/>
              </a:lnSpc>
              <a:buNone/>
            </a:pPr>
            <a:r>
              <a:rPr lang="en-US" sz="1300" i="1" dirty="0">
                <a:solidFill>
                  <a:srgbClr val="D4D4D1"/>
                </a:solidFill>
                <a:latin typeface="Roboto" pitchFamily="34" charset="0"/>
                <a:ea typeface="Roboto" pitchFamily="34" charset="-122"/>
                <a:cs typeface="Roboto" pitchFamily="34" charset="-120"/>
              </a:rPr>
              <a:t>: Load the dataset using </a:t>
            </a:r>
            <a:pPr algn="l" indent="0" marL="0">
              <a:lnSpc>
                <a:spcPts val="2150"/>
              </a:lnSpc>
              <a:buNone/>
            </a:pPr>
            <a:r>
              <a:rPr lang="en-US" sz="1300" dirty="0">
                <a:solidFill>
                  <a:srgbClr val="D4D4D1"/>
                </a:solidFill>
                <a:highlight>
                  <a:srgbClr val="4D1F00"/>
                </a:highlight>
                <a:latin typeface="Consolas" pitchFamily="34" charset="0"/>
                <a:ea typeface="Consolas" pitchFamily="34" charset="-122"/>
                <a:cs typeface="Consolas" pitchFamily="34" charset="-120"/>
              </a:rPr>
              <a:t>pandas</a:t>
            </a:r>
            <a:pPr algn="l" indent="0" marL="0">
              <a:lnSpc>
                <a:spcPts val="2150"/>
              </a:lnSpc>
              <a:buNone/>
            </a:pPr>
            <a:r>
              <a:rPr lang="en-US" sz="1300" i="1" dirty="0">
                <a:solidFill>
                  <a:srgbClr val="D4D4D1"/>
                </a:solidFill>
                <a:latin typeface="Roboto" pitchFamily="34" charset="0"/>
                <a:ea typeface="Roboto" pitchFamily="34" charset="-122"/>
                <a:cs typeface="Roboto" pitchFamily="34" charset="-120"/>
              </a:rPr>
              <a:t> or other libraries.</a:t>
            </a:r>
            <a:endParaRPr lang="en-US" sz="1300" dirty="0"/>
          </a:p>
        </p:txBody>
      </p:sp>
      <p:sp>
        <p:nvSpPr>
          <p:cNvPr id="6" name="Text 4"/>
          <p:cNvSpPr/>
          <p:nvPr/>
        </p:nvSpPr>
        <p:spPr>
          <a:xfrm>
            <a:off x="599123" y="2276713"/>
            <a:ext cx="13432155" cy="273844"/>
          </a:xfrm>
          <a:prstGeom prst="rect">
            <a:avLst/>
          </a:prstGeom>
          <a:noFill/>
          <a:ln/>
        </p:spPr>
        <p:txBody>
          <a:bodyPr wrap="none" lIns="0" tIns="0" rIns="0" bIns="0" rtlCol="0" anchor="t"/>
          <a:lstStyle/>
          <a:p>
            <a:pPr algn="l" marL="342900" indent="-342900">
              <a:lnSpc>
                <a:spcPts val="2150"/>
              </a:lnSpc>
              <a:buSzPct val="100000"/>
              <a:buChar char="•"/>
            </a:pPr>
            <a:r>
              <a:rPr lang="en-US" sz="1300" b="1" i="1" dirty="0">
                <a:solidFill>
                  <a:srgbClr val="D4D4D1"/>
                </a:solidFill>
                <a:latin typeface="Roboto" pitchFamily="34" charset="0"/>
                <a:ea typeface="Roboto" pitchFamily="34" charset="-122"/>
                <a:cs typeface="Roboto" pitchFamily="34" charset="-120"/>
              </a:rPr>
              <a:t>Data Cleaning</a:t>
            </a:r>
            <a:pPr algn="l" indent="0" marL="0">
              <a:lnSpc>
                <a:spcPts val="2150"/>
              </a:lnSpc>
              <a:buNone/>
            </a:pPr>
            <a:r>
              <a:rPr lang="en-US" sz="1300" i="1" dirty="0">
                <a:solidFill>
                  <a:srgbClr val="D4D4D1"/>
                </a:solidFill>
                <a:latin typeface="Roboto" pitchFamily="34" charset="0"/>
                <a:ea typeface="Roboto" pitchFamily="34" charset="-122"/>
                <a:cs typeface="Roboto" pitchFamily="34" charset="-120"/>
              </a:rPr>
              <a:t>: Handle missing values, duplicates, or outliers.</a:t>
            </a:r>
            <a:endParaRPr lang="en-US" sz="1300" dirty="0"/>
          </a:p>
        </p:txBody>
      </p:sp>
      <p:sp>
        <p:nvSpPr>
          <p:cNvPr id="7" name="Text 5"/>
          <p:cNvSpPr/>
          <p:nvPr/>
        </p:nvSpPr>
        <p:spPr>
          <a:xfrm>
            <a:off x="599123" y="2610445"/>
            <a:ext cx="13432155" cy="273844"/>
          </a:xfrm>
          <a:prstGeom prst="rect">
            <a:avLst/>
          </a:prstGeom>
          <a:noFill/>
          <a:ln/>
        </p:spPr>
        <p:txBody>
          <a:bodyPr wrap="none" lIns="0" tIns="0" rIns="0" bIns="0" rtlCol="0" anchor="t"/>
          <a:lstStyle/>
          <a:p>
            <a:pPr algn="l" marL="342900" indent="-342900">
              <a:lnSpc>
                <a:spcPts val="2150"/>
              </a:lnSpc>
              <a:buSzPct val="100000"/>
              <a:buChar char="•"/>
            </a:pPr>
            <a:r>
              <a:rPr lang="en-US" sz="1300" b="1" i="1" dirty="0">
                <a:solidFill>
                  <a:srgbClr val="D4D4D1"/>
                </a:solidFill>
                <a:latin typeface="Roboto" pitchFamily="34" charset="0"/>
                <a:ea typeface="Roboto" pitchFamily="34" charset="-122"/>
                <a:cs typeface="Roboto" pitchFamily="34" charset="-120"/>
              </a:rPr>
              <a:t>Feature Selection</a:t>
            </a:r>
            <a:pPr algn="l" indent="0" marL="0">
              <a:lnSpc>
                <a:spcPts val="2150"/>
              </a:lnSpc>
              <a:buNone/>
            </a:pPr>
            <a:r>
              <a:rPr lang="en-US" sz="1300" i="1" dirty="0">
                <a:solidFill>
                  <a:srgbClr val="D4D4D1"/>
                </a:solidFill>
                <a:latin typeface="Roboto" pitchFamily="34" charset="0"/>
                <a:ea typeface="Roboto" pitchFamily="34" charset="-122"/>
                <a:cs typeface="Roboto" pitchFamily="34" charset="-120"/>
              </a:rPr>
              <a:t>: Select relevant features to improve model accuracy.</a:t>
            </a:r>
            <a:endParaRPr lang="en-US" sz="1300" dirty="0"/>
          </a:p>
        </p:txBody>
      </p:sp>
      <p:sp>
        <p:nvSpPr>
          <p:cNvPr id="8" name="Text 6"/>
          <p:cNvSpPr/>
          <p:nvPr/>
        </p:nvSpPr>
        <p:spPr>
          <a:xfrm>
            <a:off x="599123" y="2944178"/>
            <a:ext cx="13432155" cy="281464"/>
          </a:xfrm>
          <a:prstGeom prst="rect">
            <a:avLst/>
          </a:prstGeom>
          <a:noFill/>
          <a:ln/>
        </p:spPr>
        <p:txBody>
          <a:bodyPr wrap="none" lIns="0" tIns="0" rIns="0" bIns="0" rtlCol="0" anchor="t"/>
          <a:lstStyle/>
          <a:p>
            <a:pPr algn="l" marL="342900" indent="-342900">
              <a:lnSpc>
                <a:spcPts val="2150"/>
              </a:lnSpc>
              <a:buSzPct val="100000"/>
              <a:buChar char="•"/>
            </a:pPr>
            <a:r>
              <a:rPr lang="en-US" sz="1300" b="1" i="1" dirty="0">
                <a:solidFill>
                  <a:srgbClr val="D4D4D1"/>
                </a:solidFill>
                <a:latin typeface="Roboto" pitchFamily="34" charset="0"/>
                <a:ea typeface="Roboto" pitchFamily="34" charset="-122"/>
                <a:cs typeface="Roboto" pitchFamily="34" charset="-120"/>
              </a:rPr>
              <a:t>Data Splitting</a:t>
            </a:r>
            <a:pPr algn="l" indent="0" marL="0">
              <a:lnSpc>
                <a:spcPts val="2150"/>
              </a:lnSpc>
              <a:buNone/>
            </a:pPr>
            <a:r>
              <a:rPr lang="en-US" sz="1300" i="1" dirty="0">
                <a:solidFill>
                  <a:srgbClr val="D4D4D1"/>
                </a:solidFill>
                <a:latin typeface="Roboto" pitchFamily="34" charset="0"/>
                <a:ea typeface="Roboto" pitchFamily="34" charset="-122"/>
                <a:cs typeface="Roboto" pitchFamily="34" charset="-120"/>
              </a:rPr>
              <a:t>: Split data into training and test sets using </a:t>
            </a:r>
            <a:pPr algn="l" indent="0" marL="0">
              <a:lnSpc>
                <a:spcPts val="2150"/>
              </a:lnSpc>
              <a:buNone/>
            </a:pPr>
            <a:r>
              <a:rPr lang="en-US" sz="1300" dirty="0">
                <a:solidFill>
                  <a:srgbClr val="D4D4D1"/>
                </a:solidFill>
                <a:highlight>
                  <a:srgbClr val="4D1F00"/>
                </a:highlight>
                <a:latin typeface="Consolas" pitchFamily="34" charset="0"/>
                <a:ea typeface="Consolas" pitchFamily="34" charset="-122"/>
                <a:cs typeface="Consolas" pitchFamily="34" charset="-120"/>
              </a:rPr>
              <a:t>train_test_split</a:t>
            </a:r>
            <a:pPr algn="l" indent="0" marL="0">
              <a:lnSpc>
                <a:spcPts val="2150"/>
              </a:lnSpc>
              <a:buNone/>
            </a:pPr>
            <a:r>
              <a:rPr lang="en-US" sz="1300" i="1" dirty="0">
                <a:solidFill>
                  <a:srgbClr val="FAA1A1"/>
                </a:solidFill>
                <a:latin typeface="Roboto" pitchFamily="34" charset="0"/>
                <a:ea typeface="Roboto" pitchFamily="34" charset="-122"/>
                <a:cs typeface="Roboto" pitchFamily="34" charset="-120"/>
              </a:rPr>
              <a:t> </a:t>
            </a:r>
            <a:pPr algn="l" indent="0" marL="0">
              <a:lnSpc>
                <a:spcPts val="2150"/>
              </a:lnSpc>
              <a:buNone/>
            </a:pPr>
            <a:r>
              <a:rPr lang="en-US" sz="1300" i="1" dirty="0">
                <a:solidFill>
                  <a:srgbClr val="D4D4D1"/>
                </a:solidFill>
                <a:latin typeface="Roboto" pitchFamily="34" charset="0"/>
                <a:ea typeface="Roboto" pitchFamily="34" charset="-122"/>
                <a:cs typeface="Roboto" pitchFamily="34" charset="-120"/>
              </a:rPr>
              <a:t>from </a:t>
            </a:r>
            <a:pPr algn="l" indent="0" marL="0">
              <a:lnSpc>
                <a:spcPts val="2150"/>
              </a:lnSpc>
              <a:buNone/>
            </a:pPr>
            <a:r>
              <a:rPr lang="en-US" sz="1300" dirty="0">
                <a:solidFill>
                  <a:srgbClr val="D4D4D1"/>
                </a:solidFill>
                <a:highlight>
                  <a:srgbClr val="4D1F00"/>
                </a:highlight>
                <a:latin typeface="Consolas" pitchFamily="34" charset="0"/>
                <a:ea typeface="Consolas" pitchFamily="34" charset="-122"/>
                <a:cs typeface="Consolas" pitchFamily="34" charset="-120"/>
              </a:rPr>
              <a:t>sklearn.model_selection</a:t>
            </a:r>
            <a:pPr algn="l" indent="0" marL="0">
              <a:lnSpc>
                <a:spcPts val="2150"/>
              </a:lnSpc>
              <a:buNone/>
            </a:pPr>
            <a:r>
              <a:rPr lang="en-US" sz="1300" i="1" dirty="0">
                <a:solidFill>
                  <a:srgbClr val="D4D4D1"/>
                </a:solidFill>
                <a:latin typeface="Roboto" pitchFamily="34" charset="0"/>
                <a:ea typeface="Roboto" pitchFamily="34" charset="-122"/>
                <a:cs typeface="Roboto" pitchFamily="34" charset="-120"/>
              </a:rPr>
              <a:t>.</a:t>
            </a:r>
            <a:endParaRPr lang="en-US" sz="1300" dirty="0"/>
          </a:p>
        </p:txBody>
      </p:sp>
      <p:pic>
        <p:nvPicPr>
          <p:cNvPr id="9" name="Image 0" descr="preencoded.png">    </p:cNvPr>
          <p:cNvPicPr>
            <a:picLocks noChangeAspect="1"/>
          </p:cNvPicPr>
          <p:nvPr/>
        </p:nvPicPr>
        <p:blipFill>
          <a:blip r:embed="rId1"/>
          <a:stretch>
            <a:fillRect/>
          </a:stretch>
        </p:blipFill>
        <p:spPr>
          <a:xfrm>
            <a:off x="599123" y="3418165"/>
            <a:ext cx="1955959" cy="470773"/>
          </a:xfrm>
          <a:prstGeom prst="rect">
            <a:avLst/>
          </a:prstGeom>
        </p:spPr>
      </p:pic>
      <p:pic>
        <p:nvPicPr>
          <p:cNvPr id="10" name="Image 1" descr="preencoded.png">    </p:cNvPr>
          <p:cNvPicPr>
            <a:picLocks noChangeAspect="1"/>
          </p:cNvPicPr>
          <p:nvPr/>
        </p:nvPicPr>
        <p:blipFill>
          <a:blip r:embed="rId2"/>
          <a:stretch>
            <a:fillRect/>
          </a:stretch>
        </p:blipFill>
        <p:spPr>
          <a:xfrm>
            <a:off x="599123" y="4081463"/>
            <a:ext cx="4354354" cy="470773"/>
          </a:xfrm>
          <a:prstGeom prst="rect">
            <a:avLst/>
          </a:prstGeom>
        </p:spPr>
      </p:pic>
      <p:sp>
        <p:nvSpPr>
          <p:cNvPr id="11" name="Text 7"/>
          <p:cNvSpPr/>
          <p:nvPr/>
        </p:nvSpPr>
        <p:spPr>
          <a:xfrm>
            <a:off x="599123" y="4808934"/>
            <a:ext cx="2567821" cy="320992"/>
          </a:xfrm>
          <a:prstGeom prst="rect">
            <a:avLst/>
          </a:prstGeom>
          <a:noFill/>
          <a:ln/>
        </p:spPr>
        <p:txBody>
          <a:bodyPr wrap="none" lIns="0" tIns="0" rIns="0" bIns="0" rtlCol="0" anchor="t"/>
          <a:lstStyle/>
          <a:p>
            <a:pPr indent="0" marL="0">
              <a:lnSpc>
                <a:spcPts val="2500"/>
              </a:lnSpc>
              <a:buNone/>
            </a:pPr>
            <a:r>
              <a:rPr lang="en-US" sz="2000" i="1" dirty="0">
                <a:solidFill>
                  <a:srgbClr val="F3F3F2"/>
                </a:solidFill>
                <a:latin typeface="IBM Plex Sans Medium" pitchFamily="34" charset="0"/>
                <a:ea typeface="IBM Plex Sans Medium" pitchFamily="34" charset="-122"/>
                <a:cs typeface="IBM Plex Sans Medium" pitchFamily="34" charset="-120"/>
              </a:rPr>
              <a:t>&gt;Load data</a:t>
            </a:r>
            <a:endParaRPr lang="en-US" sz="2000" dirty="0"/>
          </a:p>
        </p:txBody>
      </p:sp>
      <p:sp>
        <p:nvSpPr>
          <p:cNvPr id="12" name="Text 8"/>
          <p:cNvSpPr/>
          <p:nvPr/>
        </p:nvSpPr>
        <p:spPr>
          <a:xfrm>
            <a:off x="599123" y="5386626"/>
            <a:ext cx="13432155" cy="273844"/>
          </a:xfrm>
          <a:prstGeom prst="rect">
            <a:avLst/>
          </a:prstGeom>
          <a:noFill/>
          <a:ln/>
        </p:spPr>
        <p:txBody>
          <a:bodyPr wrap="none" lIns="0" tIns="0" rIns="0" bIns="0" rtlCol="0" anchor="t"/>
          <a:lstStyle/>
          <a:p>
            <a:pPr indent="0" marL="0">
              <a:lnSpc>
                <a:spcPts val="2150"/>
              </a:lnSpc>
              <a:buNone/>
            </a:pPr>
            <a:r>
              <a:rPr lang="en-US" sz="1300" i="1" dirty="0">
                <a:solidFill>
                  <a:srgbClr val="D4D4D1"/>
                </a:solidFill>
                <a:latin typeface="Roboto" pitchFamily="34" charset="0"/>
                <a:ea typeface="Roboto" pitchFamily="34" charset="-122"/>
                <a:cs typeface="Roboto" pitchFamily="34" charset="-120"/>
              </a:rPr>
              <a:t>data = pd.read_csv('your_dataset.csv')</a:t>
            </a:r>
            <a:endParaRPr lang="en-US" sz="1300" dirty="0"/>
          </a:p>
        </p:txBody>
      </p:sp>
      <p:sp>
        <p:nvSpPr>
          <p:cNvPr id="13" name="Text 9"/>
          <p:cNvSpPr/>
          <p:nvPr/>
        </p:nvSpPr>
        <p:spPr>
          <a:xfrm>
            <a:off x="599123" y="5917168"/>
            <a:ext cx="3423285" cy="267414"/>
          </a:xfrm>
          <a:prstGeom prst="rect">
            <a:avLst/>
          </a:prstGeom>
          <a:noFill/>
          <a:ln/>
        </p:spPr>
        <p:txBody>
          <a:bodyPr wrap="none" lIns="0" tIns="0" rIns="0" bIns="0" rtlCol="0" anchor="t"/>
          <a:lstStyle/>
          <a:p>
            <a:pPr indent="0" marL="0">
              <a:lnSpc>
                <a:spcPts val="2100"/>
              </a:lnSpc>
              <a:buNone/>
            </a:pPr>
            <a:r>
              <a:rPr lang="en-US" sz="1650" i="1" dirty="0">
                <a:solidFill>
                  <a:srgbClr val="F3F3F2"/>
                </a:solidFill>
                <a:latin typeface="IBM Plex Sans Medium" pitchFamily="34" charset="0"/>
                <a:ea typeface="IBM Plex Sans Medium" pitchFamily="34" charset="-122"/>
                <a:cs typeface="IBM Plex Sans Medium" pitchFamily="34" charset="-120"/>
              </a:rPr>
              <a:t>&gt;Split data into features and labels</a:t>
            </a:r>
            <a:endParaRPr lang="en-US" sz="1650" dirty="0"/>
          </a:p>
        </p:txBody>
      </p:sp>
      <p:sp>
        <p:nvSpPr>
          <p:cNvPr id="14" name="Text 10"/>
          <p:cNvSpPr/>
          <p:nvPr/>
        </p:nvSpPr>
        <p:spPr>
          <a:xfrm>
            <a:off x="599123" y="6441281"/>
            <a:ext cx="4560094" cy="267414"/>
          </a:xfrm>
          <a:prstGeom prst="rect">
            <a:avLst/>
          </a:prstGeom>
          <a:noFill/>
          <a:ln/>
        </p:spPr>
        <p:txBody>
          <a:bodyPr wrap="none" lIns="0" tIns="0" rIns="0" bIns="0" rtlCol="0" anchor="t"/>
          <a:lstStyle/>
          <a:p>
            <a:pPr indent="0" marL="0">
              <a:lnSpc>
                <a:spcPts val="2100"/>
              </a:lnSpc>
              <a:buNone/>
            </a:pPr>
            <a:r>
              <a:rPr lang="en-US" sz="1650" i="1" dirty="0">
                <a:solidFill>
                  <a:srgbClr val="F3F3F2"/>
                </a:solidFill>
                <a:latin typeface="IBM Plex Sans Medium" pitchFamily="34" charset="0"/>
                <a:ea typeface="IBM Plex Sans Medium" pitchFamily="34" charset="-122"/>
                <a:cs typeface="IBM Plex Sans Medium" pitchFamily="34" charset="-120"/>
              </a:rPr>
              <a:t>X = data.drop('target', axis=1) y = data['target']</a:t>
            </a:r>
            <a:endParaRPr lang="en-US" sz="1650" dirty="0"/>
          </a:p>
        </p:txBody>
      </p:sp>
      <p:sp>
        <p:nvSpPr>
          <p:cNvPr id="15" name="Text 11"/>
          <p:cNvSpPr/>
          <p:nvPr/>
        </p:nvSpPr>
        <p:spPr>
          <a:xfrm>
            <a:off x="599123" y="6965394"/>
            <a:ext cx="2821662" cy="267414"/>
          </a:xfrm>
          <a:prstGeom prst="rect">
            <a:avLst/>
          </a:prstGeom>
          <a:noFill/>
          <a:ln/>
        </p:spPr>
        <p:txBody>
          <a:bodyPr wrap="none" lIns="0" tIns="0" rIns="0" bIns="0" rtlCol="0" anchor="t"/>
          <a:lstStyle/>
          <a:p>
            <a:pPr indent="0" marL="0">
              <a:lnSpc>
                <a:spcPts val="2100"/>
              </a:lnSpc>
              <a:buNone/>
            </a:pPr>
            <a:r>
              <a:rPr lang="en-US" sz="1650" i="1" dirty="0">
                <a:solidFill>
                  <a:srgbClr val="F3F3F2"/>
                </a:solidFill>
                <a:latin typeface="IBM Plex Sans Medium" pitchFamily="34" charset="0"/>
                <a:ea typeface="IBM Plex Sans Medium" pitchFamily="34" charset="-122"/>
                <a:cs typeface="IBM Plex Sans Medium" pitchFamily="34" charset="-120"/>
              </a:rPr>
              <a:t>&gt;Split into train and test sets</a:t>
            </a:r>
            <a:endParaRPr lang="en-US" sz="1650" dirty="0"/>
          </a:p>
        </p:txBody>
      </p:sp>
      <p:sp>
        <p:nvSpPr>
          <p:cNvPr id="16" name="Text 12"/>
          <p:cNvSpPr/>
          <p:nvPr/>
        </p:nvSpPr>
        <p:spPr>
          <a:xfrm>
            <a:off x="599123" y="7489507"/>
            <a:ext cx="13432155" cy="273844"/>
          </a:xfrm>
          <a:prstGeom prst="rect">
            <a:avLst/>
          </a:prstGeom>
          <a:noFill/>
          <a:ln/>
        </p:spPr>
        <p:txBody>
          <a:bodyPr wrap="none" lIns="0" tIns="0" rIns="0" bIns="0" rtlCol="0" anchor="t"/>
          <a:lstStyle/>
          <a:p>
            <a:pPr indent="0" marL="0">
              <a:lnSpc>
                <a:spcPts val="2150"/>
              </a:lnSpc>
              <a:buNone/>
            </a:pPr>
            <a:r>
              <a:rPr lang="en-US" sz="1300" i="1" dirty="0">
                <a:solidFill>
                  <a:srgbClr val="D4D4D1"/>
                </a:solidFill>
                <a:latin typeface="Roboto" pitchFamily="34" charset="0"/>
                <a:ea typeface="Roboto" pitchFamily="34" charset="-122"/>
                <a:cs typeface="Roboto" pitchFamily="34" charset="-120"/>
              </a:rPr>
              <a:t>X_train, X_test, y_train, y_test = train_test_split(X, y, test_size=0.2, random_state=42)ode</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a:ln/>
        </p:spPr>
      </p:sp>
      <p:sp>
        <p:nvSpPr>
          <p:cNvPr id="4" name="Text 1"/>
          <p:cNvSpPr/>
          <p:nvPr/>
        </p:nvSpPr>
        <p:spPr>
          <a:xfrm>
            <a:off x="5104090" y="362783"/>
            <a:ext cx="4422219" cy="412075"/>
          </a:xfrm>
          <a:prstGeom prst="rect">
            <a:avLst/>
          </a:prstGeom>
          <a:noFill/>
          <a:ln/>
        </p:spPr>
        <p:txBody>
          <a:bodyPr wrap="none" lIns="0" tIns="0" rIns="0" bIns="0" rtlCol="0" anchor="t"/>
          <a:lstStyle/>
          <a:p>
            <a:pPr algn="ctr" indent="0" marL="0">
              <a:lnSpc>
                <a:spcPts val="3200"/>
              </a:lnSpc>
              <a:buNone/>
            </a:pPr>
            <a:r>
              <a:rPr lang="en-US" sz="2550" b="1" u="sng" dirty="0">
                <a:solidFill>
                  <a:srgbClr val="FAA1A1"/>
                </a:solidFill>
                <a:latin typeface="IBM Plex Sans Medium" pitchFamily="34" charset="0"/>
                <a:ea typeface="IBM Plex Sans Medium" pitchFamily="34" charset="-122"/>
                <a:cs typeface="IBM Plex Sans Medium" pitchFamily="34" charset="-120"/>
              </a:rPr>
              <a:t>Algorithm operated in model</a:t>
            </a:r>
            <a:endParaRPr lang="en-US" sz="2550" dirty="0"/>
          </a:p>
        </p:txBody>
      </p:sp>
      <p:sp>
        <p:nvSpPr>
          <p:cNvPr id="5" name="Text 2"/>
          <p:cNvSpPr/>
          <p:nvPr/>
        </p:nvSpPr>
        <p:spPr>
          <a:xfrm>
            <a:off x="461486" y="972622"/>
            <a:ext cx="3668197" cy="412075"/>
          </a:xfrm>
          <a:prstGeom prst="rect">
            <a:avLst/>
          </a:prstGeom>
          <a:noFill/>
          <a:ln/>
        </p:spPr>
        <p:txBody>
          <a:bodyPr wrap="none" lIns="0" tIns="0" rIns="0" bIns="0" rtlCol="0" anchor="t"/>
          <a:lstStyle/>
          <a:p>
            <a:pPr indent="0" marL="0">
              <a:lnSpc>
                <a:spcPts val="3200"/>
              </a:lnSpc>
              <a:buNone/>
            </a:pPr>
            <a:r>
              <a:rPr lang="en-US" sz="2550" b="1" dirty="0">
                <a:solidFill>
                  <a:srgbClr val="204C8E"/>
                </a:solidFill>
                <a:latin typeface="IBM Plex Sans Medium" pitchFamily="34" charset="0"/>
                <a:ea typeface="IBM Plex Sans Medium" pitchFamily="34" charset="-122"/>
                <a:cs typeface="IBM Plex Sans Medium" pitchFamily="34" charset="-120"/>
              </a:rPr>
              <a:t>…….</a:t>
            </a:r>
            <a:pPr indent="0" marL="0">
              <a:lnSpc>
                <a:spcPts val="3200"/>
              </a:lnSpc>
              <a:buNone/>
            </a:pPr>
            <a:r>
              <a:rPr lang="en-US" sz="2550" dirty="0">
                <a:solidFill>
                  <a:srgbClr val="292C32"/>
                </a:solidFill>
                <a:latin typeface="IBM Plex Sans Medium" pitchFamily="34" charset="0"/>
                <a:ea typeface="IBM Plex Sans Medium" pitchFamily="34" charset="-122"/>
                <a:cs typeface="IBM Plex Sans Medium" pitchFamily="34" charset="-120"/>
              </a:rPr>
              <a:t> </a:t>
            </a:r>
            <a:pPr indent="0" marL="0">
              <a:lnSpc>
                <a:spcPts val="3200"/>
              </a:lnSpc>
              <a:buNone/>
            </a:pPr>
            <a:r>
              <a:rPr lang="en-US" sz="2550" dirty="0">
                <a:solidFill>
                  <a:srgbClr val="F9D933"/>
                </a:solidFill>
                <a:latin typeface="IBM Plex Sans Medium" pitchFamily="34" charset="0"/>
                <a:ea typeface="IBM Plex Sans Medium" pitchFamily="34" charset="-122"/>
                <a:cs typeface="IBM Plex Sans Medium" pitchFamily="34" charset="-120"/>
              </a:rPr>
              <a:t>Logistic Regression</a:t>
            </a:r>
            <a:endParaRPr lang="en-US" sz="2550" dirty="0"/>
          </a:p>
        </p:txBody>
      </p:sp>
      <p:sp>
        <p:nvSpPr>
          <p:cNvPr id="6" name="Text 3"/>
          <p:cNvSpPr/>
          <p:nvPr/>
        </p:nvSpPr>
        <p:spPr>
          <a:xfrm>
            <a:off x="461486" y="1582460"/>
            <a:ext cx="13707428" cy="527209"/>
          </a:xfrm>
          <a:prstGeom prst="rect">
            <a:avLst/>
          </a:prstGeom>
          <a:noFill/>
          <a:ln/>
        </p:spPr>
        <p:txBody>
          <a:bodyPr wrap="square" lIns="0" tIns="0" rIns="0" bIns="0" rtlCol="0" anchor="t"/>
          <a:lstStyle/>
          <a:p>
            <a:pPr indent="0" marL="0">
              <a:lnSpc>
                <a:spcPts val="2050"/>
              </a:lnSpc>
              <a:buNone/>
            </a:pPr>
            <a:r>
              <a:rPr lang="en-US" sz="1250" b="1" i="1" dirty="0">
                <a:solidFill>
                  <a:srgbClr val="D4D4D1"/>
                </a:solidFill>
                <a:latin typeface="Roboto" pitchFamily="34" charset="0"/>
                <a:ea typeface="Roboto" pitchFamily="34" charset="-122"/>
                <a:cs typeface="Roboto" pitchFamily="34" charset="-120"/>
              </a:rPr>
              <a:t>Logistic Regression</a:t>
            </a:r>
            <a:pPr indent="0" marL="0">
              <a:lnSpc>
                <a:spcPts val="2050"/>
              </a:lnSpc>
              <a:buNone/>
            </a:pPr>
            <a:r>
              <a:rPr lang="en-US" sz="1250" i="1" dirty="0">
                <a:solidFill>
                  <a:srgbClr val="D4D4D1"/>
                </a:solidFill>
                <a:latin typeface="Roboto" pitchFamily="34" charset="0"/>
                <a:ea typeface="Roboto" pitchFamily="34" charset="-122"/>
                <a:cs typeface="Roboto" pitchFamily="34" charset="-120"/>
              </a:rPr>
              <a:t> is a statistical method used for </a:t>
            </a:r>
            <a:pPr indent="0" marL="0">
              <a:lnSpc>
                <a:spcPts val="2050"/>
              </a:lnSpc>
              <a:buNone/>
            </a:pPr>
            <a:r>
              <a:rPr lang="en-US" sz="1250" b="1" i="1" dirty="0">
                <a:solidFill>
                  <a:srgbClr val="D4D4D1"/>
                </a:solidFill>
                <a:latin typeface="Roboto" pitchFamily="34" charset="0"/>
                <a:ea typeface="Roboto" pitchFamily="34" charset="-122"/>
                <a:cs typeface="Roboto" pitchFamily="34" charset="-120"/>
              </a:rPr>
              <a:t>binary classification</a:t>
            </a:r>
            <a:pPr indent="0" marL="0">
              <a:lnSpc>
                <a:spcPts val="2050"/>
              </a:lnSpc>
              <a:buNone/>
            </a:pPr>
            <a:r>
              <a:rPr lang="en-US" sz="1250" i="1" dirty="0">
                <a:solidFill>
                  <a:srgbClr val="D4D4D1"/>
                </a:solidFill>
                <a:latin typeface="Roboto" pitchFamily="34" charset="0"/>
                <a:ea typeface="Roboto" pitchFamily="34" charset="-122"/>
                <a:cs typeface="Roboto" pitchFamily="34" charset="-120"/>
              </a:rPr>
              <a:t> problems. Despite its name, it is a classification algorithm, not a regression one. It predicts the probability of a binary outcome (e.g., yes/no, true/false, 0/1).</a:t>
            </a:r>
            <a:endParaRPr lang="en-US" sz="1250" dirty="0"/>
          </a:p>
        </p:txBody>
      </p:sp>
      <p:sp>
        <p:nvSpPr>
          <p:cNvPr id="7" name="Text 4"/>
          <p:cNvSpPr/>
          <p:nvPr/>
        </p:nvSpPr>
        <p:spPr>
          <a:xfrm>
            <a:off x="461486" y="2257901"/>
            <a:ext cx="13707428" cy="263604"/>
          </a:xfrm>
          <a:prstGeom prst="rect">
            <a:avLst/>
          </a:prstGeom>
          <a:noFill/>
          <a:ln/>
        </p:spPr>
        <p:txBody>
          <a:bodyPr wrap="none" lIns="0" tIns="0" rIns="0" bIns="0" rtlCol="0" anchor="t"/>
          <a:lstStyle/>
          <a:p>
            <a:pPr indent="0" marL="0">
              <a:lnSpc>
                <a:spcPts val="2050"/>
              </a:lnSpc>
              <a:buNone/>
            </a:pPr>
            <a:r>
              <a:rPr lang="en-US" sz="1250" i="1" dirty="0">
                <a:solidFill>
                  <a:srgbClr val="D4D4D1"/>
                </a:solidFill>
                <a:latin typeface="Roboto" pitchFamily="34" charset="0"/>
                <a:ea typeface="Roboto" pitchFamily="34" charset="-122"/>
                <a:cs typeface="Roboto" pitchFamily="34" charset="-120"/>
              </a:rPr>
              <a:t>Reasons for Using Logistic Regression:</a:t>
            </a:r>
            <a:endParaRPr lang="en-US" sz="1250" dirty="0"/>
          </a:p>
        </p:txBody>
      </p:sp>
      <p:sp>
        <p:nvSpPr>
          <p:cNvPr id="8" name="Text 5"/>
          <p:cNvSpPr/>
          <p:nvPr/>
        </p:nvSpPr>
        <p:spPr>
          <a:xfrm>
            <a:off x="461486" y="2669738"/>
            <a:ext cx="13707428" cy="210979"/>
          </a:xfrm>
          <a:prstGeom prst="rect">
            <a:avLst/>
          </a:prstGeom>
          <a:noFill/>
          <a:ln/>
        </p:spPr>
        <p:txBody>
          <a:bodyPr wrap="none" lIns="0" tIns="0" rIns="0" bIns="0" rtlCol="0" anchor="t"/>
          <a:lstStyle/>
          <a:p>
            <a:pPr algn="l" marL="342900" indent="-342900">
              <a:lnSpc>
                <a:spcPts val="1650"/>
              </a:lnSpc>
              <a:buSzPct val="100000"/>
              <a:buChar char="•"/>
            </a:pPr>
            <a:r>
              <a:rPr lang="en-US" sz="1000" b="1" i="1" dirty="0">
                <a:solidFill>
                  <a:srgbClr val="D4D4D1"/>
                </a:solidFill>
                <a:latin typeface="Roboto" pitchFamily="34" charset="0"/>
                <a:ea typeface="Roboto" pitchFamily="34" charset="-122"/>
                <a:cs typeface="Roboto" pitchFamily="34" charset="-120"/>
              </a:rPr>
              <a:t>Binary classification problem</a:t>
            </a:r>
            <a:pPr algn="l" indent="0" marL="0">
              <a:lnSpc>
                <a:spcPts val="1650"/>
              </a:lnSpc>
              <a:buNone/>
            </a:pPr>
            <a:r>
              <a:rPr lang="en-US" sz="1000" i="1" dirty="0">
                <a:solidFill>
                  <a:srgbClr val="D4D4D1"/>
                </a:solidFill>
                <a:latin typeface="Roboto" pitchFamily="34" charset="0"/>
                <a:ea typeface="Roboto" pitchFamily="34" charset="-122"/>
                <a:cs typeface="Roboto" pitchFamily="34" charset="-120"/>
              </a:rPr>
              <a:t> – Predicting lung cancer (yes/no).</a:t>
            </a:r>
            <a:endParaRPr lang="en-US" sz="1000" dirty="0"/>
          </a:p>
        </p:txBody>
      </p:sp>
      <p:sp>
        <p:nvSpPr>
          <p:cNvPr id="9" name="Text 6"/>
          <p:cNvSpPr/>
          <p:nvPr/>
        </p:nvSpPr>
        <p:spPr>
          <a:xfrm>
            <a:off x="461486" y="2926794"/>
            <a:ext cx="13707428" cy="210979"/>
          </a:xfrm>
          <a:prstGeom prst="rect">
            <a:avLst/>
          </a:prstGeom>
          <a:noFill/>
          <a:ln/>
        </p:spPr>
        <p:txBody>
          <a:bodyPr wrap="none" lIns="0" tIns="0" rIns="0" bIns="0" rtlCol="0" anchor="t"/>
          <a:lstStyle/>
          <a:p>
            <a:pPr algn="l" marL="342900" indent="-342900">
              <a:lnSpc>
                <a:spcPts val="1650"/>
              </a:lnSpc>
              <a:buSzPct val="100000"/>
              <a:buChar char="•"/>
            </a:pPr>
            <a:r>
              <a:rPr lang="en-US" sz="1000" b="1" i="1" dirty="0">
                <a:solidFill>
                  <a:srgbClr val="D4D4D1"/>
                </a:solidFill>
                <a:latin typeface="Roboto" pitchFamily="34" charset="0"/>
                <a:ea typeface="Roboto" pitchFamily="34" charset="-122"/>
                <a:cs typeface="Roboto" pitchFamily="34" charset="-120"/>
              </a:rPr>
              <a:t>Probabilistic predictions</a:t>
            </a:r>
            <a:pPr algn="l" indent="0" marL="0">
              <a:lnSpc>
                <a:spcPts val="1650"/>
              </a:lnSpc>
              <a:buNone/>
            </a:pPr>
            <a:r>
              <a:rPr lang="en-US" sz="1000" i="1" dirty="0">
                <a:solidFill>
                  <a:srgbClr val="D4D4D1"/>
                </a:solidFill>
                <a:latin typeface="Roboto" pitchFamily="34" charset="0"/>
                <a:ea typeface="Roboto" pitchFamily="34" charset="-122"/>
                <a:cs typeface="Roboto" pitchFamily="34" charset="-120"/>
              </a:rPr>
              <a:t> – Provides probabilities for each outcome.</a:t>
            </a:r>
            <a:endParaRPr lang="en-US" sz="1000" dirty="0"/>
          </a:p>
        </p:txBody>
      </p:sp>
      <p:sp>
        <p:nvSpPr>
          <p:cNvPr id="10" name="Text 7"/>
          <p:cNvSpPr/>
          <p:nvPr/>
        </p:nvSpPr>
        <p:spPr>
          <a:xfrm>
            <a:off x="461486" y="3183850"/>
            <a:ext cx="13707428" cy="210979"/>
          </a:xfrm>
          <a:prstGeom prst="rect">
            <a:avLst/>
          </a:prstGeom>
          <a:noFill/>
          <a:ln/>
        </p:spPr>
        <p:txBody>
          <a:bodyPr wrap="none" lIns="0" tIns="0" rIns="0" bIns="0" rtlCol="0" anchor="t"/>
          <a:lstStyle/>
          <a:p>
            <a:pPr algn="l" marL="342900" indent="-342900">
              <a:lnSpc>
                <a:spcPts val="1650"/>
              </a:lnSpc>
              <a:buSzPct val="100000"/>
              <a:buChar char="•"/>
            </a:pPr>
            <a:r>
              <a:rPr lang="en-US" sz="1000" b="1" i="1" dirty="0">
                <a:solidFill>
                  <a:srgbClr val="D4D4D1"/>
                </a:solidFill>
                <a:latin typeface="Roboto" pitchFamily="34" charset="0"/>
                <a:ea typeface="Roboto" pitchFamily="34" charset="-122"/>
                <a:cs typeface="Roboto" pitchFamily="34" charset="-120"/>
              </a:rPr>
              <a:t>Baseline model</a:t>
            </a:r>
            <a:pPr algn="l" indent="0" marL="0">
              <a:lnSpc>
                <a:spcPts val="1650"/>
              </a:lnSpc>
              <a:buNone/>
            </a:pPr>
            <a:r>
              <a:rPr lang="en-US" sz="1000" i="1" dirty="0">
                <a:solidFill>
                  <a:srgbClr val="D4D4D1"/>
                </a:solidFill>
                <a:latin typeface="Roboto" pitchFamily="34" charset="0"/>
                <a:ea typeface="Roboto" pitchFamily="34" charset="-122"/>
                <a:cs typeface="Roboto" pitchFamily="34" charset="-120"/>
              </a:rPr>
              <a:t> – A starting point before complex algorithms.</a:t>
            </a:r>
            <a:endParaRPr lang="en-US" sz="1000" dirty="0"/>
          </a:p>
        </p:txBody>
      </p:sp>
      <p:sp>
        <p:nvSpPr>
          <p:cNvPr id="11" name="Text 8"/>
          <p:cNvSpPr/>
          <p:nvPr/>
        </p:nvSpPr>
        <p:spPr>
          <a:xfrm>
            <a:off x="461486" y="3440906"/>
            <a:ext cx="13707428" cy="210979"/>
          </a:xfrm>
          <a:prstGeom prst="rect">
            <a:avLst/>
          </a:prstGeom>
          <a:noFill/>
          <a:ln/>
        </p:spPr>
        <p:txBody>
          <a:bodyPr wrap="none" lIns="0" tIns="0" rIns="0" bIns="0" rtlCol="0" anchor="t"/>
          <a:lstStyle/>
          <a:p>
            <a:pPr algn="l" marL="342900" indent="-342900">
              <a:lnSpc>
                <a:spcPts val="1650"/>
              </a:lnSpc>
              <a:buSzPct val="100000"/>
              <a:buChar char="•"/>
            </a:pPr>
            <a:r>
              <a:rPr lang="en-US" sz="1000" b="1" i="1" dirty="0">
                <a:solidFill>
                  <a:srgbClr val="D4D4D1"/>
                </a:solidFill>
                <a:latin typeface="Roboto" pitchFamily="34" charset="0"/>
                <a:ea typeface="Roboto" pitchFamily="34" charset="-122"/>
                <a:cs typeface="Roboto" pitchFamily="34" charset="-120"/>
              </a:rPr>
              <a:t>Simplicity</a:t>
            </a:r>
            <a:pPr algn="l" indent="0" marL="0">
              <a:lnSpc>
                <a:spcPts val="1650"/>
              </a:lnSpc>
              <a:buNone/>
            </a:pPr>
            <a:r>
              <a:rPr lang="en-US" sz="1000" i="1" dirty="0">
                <a:solidFill>
                  <a:srgbClr val="D4D4D1"/>
                </a:solidFill>
                <a:latin typeface="Roboto" pitchFamily="34" charset="0"/>
                <a:ea typeface="Roboto" pitchFamily="34" charset="-122"/>
                <a:cs typeface="Roboto" pitchFamily="34" charset="-120"/>
              </a:rPr>
              <a:t> – Easy to implement and interpret.</a:t>
            </a:r>
            <a:endParaRPr lang="en-US" sz="1000" dirty="0"/>
          </a:p>
        </p:txBody>
      </p:sp>
      <p:sp>
        <p:nvSpPr>
          <p:cNvPr id="12" name="Text 9"/>
          <p:cNvSpPr/>
          <p:nvPr/>
        </p:nvSpPr>
        <p:spPr>
          <a:xfrm>
            <a:off x="461486" y="3697962"/>
            <a:ext cx="13707428" cy="210979"/>
          </a:xfrm>
          <a:prstGeom prst="rect">
            <a:avLst/>
          </a:prstGeom>
          <a:noFill/>
          <a:ln/>
        </p:spPr>
        <p:txBody>
          <a:bodyPr wrap="none" lIns="0" tIns="0" rIns="0" bIns="0" rtlCol="0" anchor="t"/>
          <a:lstStyle/>
          <a:p>
            <a:pPr algn="l" marL="342900" indent="-342900">
              <a:lnSpc>
                <a:spcPts val="1650"/>
              </a:lnSpc>
              <a:buSzPct val="100000"/>
              <a:buChar char="•"/>
            </a:pPr>
            <a:r>
              <a:rPr lang="en-US" sz="1000" b="1" i="1" dirty="0">
                <a:solidFill>
                  <a:srgbClr val="D4D4D1"/>
                </a:solidFill>
                <a:latin typeface="Roboto" pitchFamily="34" charset="0"/>
                <a:ea typeface="Roboto" pitchFamily="34" charset="-122"/>
                <a:cs typeface="Roboto" pitchFamily="34" charset="-120"/>
              </a:rPr>
              <a:t>Small dataset suitability</a:t>
            </a:r>
            <a:pPr algn="l" indent="0" marL="0">
              <a:lnSpc>
                <a:spcPts val="1650"/>
              </a:lnSpc>
              <a:buNone/>
            </a:pPr>
            <a:r>
              <a:rPr lang="en-US" sz="1000" i="1" dirty="0">
                <a:solidFill>
                  <a:srgbClr val="D4D4D1"/>
                </a:solidFill>
                <a:latin typeface="Roboto" pitchFamily="34" charset="0"/>
                <a:ea typeface="Roboto" pitchFamily="34" charset="-122"/>
                <a:cs typeface="Roboto" pitchFamily="34" charset="-120"/>
              </a:rPr>
              <a:t> – Efficient for smaller, structured data.</a:t>
            </a:r>
            <a:endParaRPr lang="en-US" sz="1000" dirty="0"/>
          </a:p>
        </p:txBody>
      </p:sp>
      <p:sp>
        <p:nvSpPr>
          <p:cNvPr id="13" name="Text 10"/>
          <p:cNvSpPr/>
          <p:nvPr/>
        </p:nvSpPr>
        <p:spPr>
          <a:xfrm>
            <a:off x="461486" y="3955018"/>
            <a:ext cx="13707428" cy="210979"/>
          </a:xfrm>
          <a:prstGeom prst="rect">
            <a:avLst/>
          </a:prstGeom>
          <a:noFill/>
          <a:ln/>
        </p:spPr>
        <p:txBody>
          <a:bodyPr wrap="none" lIns="0" tIns="0" rIns="0" bIns="0" rtlCol="0" anchor="t"/>
          <a:lstStyle/>
          <a:p>
            <a:pPr algn="l" marL="342900" indent="-342900">
              <a:lnSpc>
                <a:spcPts val="1650"/>
              </a:lnSpc>
              <a:buSzPct val="100000"/>
              <a:buChar char="•"/>
            </a:pPr>
            <a:r>
              <a:rPr lang="en-US" sz="1000" b="1" i="1" dirty="0">
                <a:solidFill>
                  <a:srgbClr val="D4D4D1"/>
                </a:solidFill>
                <a:latin typeface="Roboto" pitchFamily="34" charset="0"/>
                <a:ea typeface="Roboto" pitchFamily="34" charset="-122"/>
                <a:cs typeface="Roboto" pitchFamily="34" charset="-120"/>
              </a:rPr>
              <a:t>Linear relationship assumption</a:t>
            </a:r>
            <a:pPr algn="l" indent="0" marL="0">
              <a:lnSpc>
                <a:spcPts val="1650"/>
              </a:lnSpc>
              <a:buNone/>
            </a:pPr>
            <a:r>
              <a:rPr lang="en-US" sz="1000" i="1" dirty="0">
                <a:solidFill>
                  <a:srgbClr val="D4D4D1"/>
                </a:solidFill>
                <a:latin typeface="Roboto" pitchFamily="34" charset="0"/>
                <a:ea typeface="Roboto" pitchFamily="34" charset="-122"/>
                <a:cs typeface="Roboto" pitchFamily="34" charset="-120"/>
              </a:rPr>
              <a:t> – Effective when features have linear trends.</a:t>
            </a:r>
            <a:endParaRPr lang="en-US" sz="1000" dirty="0"/>
          </a:p>
        </p:txBody>
      </p:sp>
      <p:sp>
        <p:nvSpPr>
          <p:cNvPr id="14" name="Text 11"/>
          <p:cNvSpPr/>
          <p:nvPr/>
        </p:nvSpPr>
        <p:spPr>
          <a:xfrm>
            <a:off x="461486" y="4212074"/>
            <a:ext cx="13707428" cy="210979"/>
          </a:xfrm>
          <a:prstGeom prst="rect">
            <a:avLst/>
          </a:prstGeom>
          <a:noFill/>
          <a:ln/>
        </p:spPr>
        <p:txBody>
          <a:bodyPr wrap="none" lIns="0" tIns="0" rIns="0" bIns="0" rtlCol="0" anchor="t"/>
          <a:lstStyle/>
          <a:p>
            <a:pPr algn="l" marL="342900" indent="-342900">
              <a:lnSpc>
                <a:spcPts val="1650"/>
              </a:lnSpc>
              <a:buSzPct val="100000"/>
              <a:buChar char="•"/>
            </a:pPr>
            <a:r>
              <a:rPr lang="en-US" sz="1000" b="1" i="1" dirty="0">
                <a:solidFill>
                  <a:srgbClr val="D4D4D1"/>
                </a:solidFill>
                <a:latin typeface="Roboto" pitchFamily="34" charset="0"/>
                <a:ea typeface="Roboto" pitchFamily="34" charset="-122"/>
                <a:cs typeface="Roboto" pitchFamily="34" charset="-120"/>
              </a:rPr>
              <a:t>Handles imbalanced data</a:t>
            </a:r>
            <a:pPr algn="l" indent="0" marL="0">
              <a:lnSpc>
                <a:spcPts val="1650"/>
              </a:lnSpc>
              <a:buNone/>
            </a:pPr>
            <a:r>
              <a:rPr lang="en-US" sz="1000" i="1" dirty="0">
                <a:solidFill>
                  <a:srgbClr val="D4D4D1"/>
                </a:solidFill>
                <a:latin typeface="Roboto" pitchFamily="34" charset="0"/>
                <a:ea typeface="Roboto" pitchFamily="34" charset="-122"/>
                <a:cs typeface="Roboto" pitchFamily="34" charset="-120"/>
              </a:rPr>
              <a:t> – Adjustable with class weights or sampling.</a:t>
            </a:r>
            <a:endParaRPr lang="en-US" sz="1000" dirty="0"/>
          </a:p>
        </p:txBody>
      </p:sp>
      <p:sp>
        <p:nvSpPr>
          <p:cNvPr id="15" name="Text 12"/>
          <p:cNvSpPr/>
          <p:nvPr/>
        </p:nvSpPr>
        <p:spPr>
          <a:xfrm>
            <a:off x="461486" y="4571286"/>
            <a:ext cx="13707428" cy="210979"/>
          </a:xfrm>
          <a:prstGeom prst="rect">
            <a:avLst/>
          </a:prstGeom>
          <a:noFill/>
          <a:ln/>
        </p:spPr>
        <p:txBody>
          <a:bodyPr wrap="none" lIns="0" tIns="0" rIns="0" bIns="0" rtlCol="0" anchor="t"/>
          <a:lstStyle/>
          <a:p>
            <a:pPr indent="0" marL="0">
              <a:lnSpc>
                <a:spcPts val="1650"/>
              </a:lnSpc>
              <a:buNone/>
            </a:pPr>
            <a:r>
              <a:rPr lang="en-US" sz="1000" i="1" dirty="0">
                <a:solidFill>
                  <a:srgbClr val="FAA1A1"/>
                </a:solidFill>
                <a:latin typeface="Roboto" pitchFamily="34" charset="0"/>
                <a:ea typeface="Roboto" pitchFamily="34" charset="-122"/>
                <a:cs typeface="Roboto" pitchFamily="34" charset="-120"/>
              </a:rPr>
              <a:t>Key Metrics:</a:t>
            </a:r>
            <a:endParaRPr lang="en-US" sz="1000" dirty="0"/>
          </a:p>
        </p:txBody>
      </p:sp>
      <p:sp>
        <p:nvSpPr>
          <p:cNvPr id="16" name="Text 13"/>
          <p:cNvSpPr/>
          <p:nvPr/>
        </p:nvSpPr>
        <p:spPr>
          <a:xfrm>
            <a:off x="461486" y="4930497"/>
            <a:ext cx="13707428" cy="210979"/>
          </a:xfrm>
          <a:prstGeom prst="rect">
            <a:avLst/>
          </a:prstGeom>
          <a:noFill/>
          <a:ln/>
        </p:spPr>
        <p:txBody>
          <a:bodyPr wrap="none" lIns="0" tIns="0" rIns="0" bIns="0" rtlCol="0" anchor="t"/>
          <a:lstStyle/>
          <a:p>
            <a:pPr algn="l" marL="342900" indent="-342900">
              <a:lnSpc>
                <a:spcPts val="1650"/>
              </a:lnSpc>
              <a:buSzPct val="100000"/>
              <a:buFont typeface="+mj-lt"/>
              <a:buAutoNum type="arabicPeriod" startAt="1"/>
            </a:pPr>
            <a:r>
              <a:rPr lang="en-US" sz="1000" b="1" i="1" dirty="0">
                <a:solidFill>
                  <a:srgbClr val="D4D4D1"/>
                </a:solidFill>
                <a:latin typeface="Roboto" pitchFamily="34" charset="0"/>
                <a:ea typeface="Roboto" pitchFamily="34" charset="-122"/>
                <a:cs typeface="Roboto" pitchFamily="34" charset="-120"/>
              </a:rPr>
              <a:t>Precision</a:t>
            </a:r>
            <a:pPr algn="l" indent="0" marL="0">
              <a:lnSpc>
                <a:spcPts val="1650"/>
              </a:lnSpc>
              <a:buNone/>
            </a:pPr>
            <a:r>
              <a:rPr lang="en-US" sz="1000" i="1" dirty="0">
                <a:solidFill>
                  <a:srgbClr val="D4D4D1"/>
                </a:solidFill>
                <a:latin typeface="Roboto" pitchFamily="34" charset="0"/>
                <a:ea typeface="Roboto" pitchFamily="34" charset="-122"/>
                <a:cs typeface="Roboto" pitchFamily="34" charset="-120"/>
              </a:rPr>
              <a:t>: Measures how many of the predicted positive cases are actually positive.</a:t>
            </a:r>
            <a:endParaRPr lang="en-US" sz="1000" dirty="0"/>
          </a:p>
        </p:txBody>
      </p:sp>
      <p:sp>
        <p:nvSpPr>
          <p:cNvPr id="17" name="Text 14"/>
          <p:cNvSpPr/>
          <p:nvPr/>
        </p:nvSpPr>
        <p:spPr>
          <a:xfrm>
            <a:off x="461486" y="5187553"/>
            <a:ext cx="13707428" cy="210979"/>
          </a:xfrm>
          <a:prstGeom prst="rect">
            <a:avLst/>
          </a:prstGeom>
          <a:noFill/>
          <a:ln/>
        </p:spPr>
        <p:txBody>
          <a:bodyPr wrap="none" lIns="0" tIns="0" rIns="0" bIns="0" rtlCol="0" anchor="t"/>
          <a:lstStyle/>
          <a:p>
            <a:pPr algn="l" lvl="1" marL="685800" indent="-342900">
              <a:lnSpc>
                <a:spcPts val="1650"/>
              </a:lnSpc>
              <a:buSzPct val="100000"/>
              <a:buChar char="•"/>
            </a:pPr>
            <a:r>
              <a:rPr lang="en-US" sz="1000" i="1" dirty="0">
                <a:solidFill>
                  <a:srgbClr val="D4D4D1"/>
                </a:solidFill>
                <a:latin typeface="Roboto" pitchFamily="34" charset="0"/>
                <a:ea typeface="Roboto" pitchFamily="34" charset="-122"/>
                <a:cs typeface="Roboto" pitchFamily="34" charset="-120"/>
              </a:rPr>
              <a:t>For class 0: 96% precision means 96% of the predicted 0s are correct.</a:t>
            </a:r>
            <a:endParaRPr lang="en-US" sz="1000" dirty="0"/>
          </a:p>
        </p:txBody>
      </p:sp>
      <p:sp>
        <p:nvSpPr>
          <p:cNvPr id="18" name="Text 15"/>
          <p:cNvSpPr/>
          <p:nvPr/>
        </p:nvSpPr>
        <p:spPr>
          <a:xfrm>
            <a:off x="461486" y="5444609"/>
            <a:ext cx="13707428" cy="210979"/>
          </a:xfrm>
          <a:prstGeom prst="rect">
            <a:avLst/>
          </a:prstGeom>
          <a:noFill/>
          <a:ln/>
        </p:spPr>
        <p:txBody>
          <a:bodyPr wrap="none" lIns="0" tIns="0" rIns="0" bIns="0" rtlCol="0" anchor="t"/>
          <a:lstStyle/>
          <a:p>
            <a:pPr algn="l" lvl="1" marL="685800" indent="-342900">
              <a:lnSpc>
                <a:spcPts val="1650"/>
              </a:lnSpc>
              <a:buSzPct val="100000"/>
              <a:buChar char="•"/>
            </a:pPr>
            <a:r>
              <a:rPr lang="en-US" sz="1000" i="1" dirty="0">
                <a:solidFill>
                  <a:srgbClr val="D4D4D1"/>
                </a:solidFill>
                <a:latin typeface="Roboto" pitchFamily="34" charset="0"/>
                <a:ea typeface="Roboto" pitchFamily="34" charset="-122"/>
                <a:cs typeface="Roboto" pitchFamily="34" charset="-120"/>
              </a:rPr>
              <a:t>For class 1: 100% precision means all predicted 1s are correct.</a:t>
            </a:r>
            <a:endParaRPr lang="en-US" sz="1000" dirty="0"/>
          </a:p>
        </p:txBody>
      </p:sp>
      <p:sp>
        <p:nvSpPr>
          <p:cNvPr id="19" name="Text 16"/>
          <p:cNvSpPr/>
          <p:nvPr/>
        </p:nvSpPr>
        <p:spPr>
          <a:xfrm>
            <a:off x="461486" y="5701665"/>
            <a:ext cx="13707428" cy="210979"/>
          </a:xfrm>
          <a:prstGeom prst="rect">
            <a:avLst/>
          </a:prstGeom>
          <a:noFill/>
          <a:ln/>
        </p:spPr>
        <p:txBody>
          <a:bodyPr wrap="none" lIns="0" tIns="0" rIns="0" bIns="0" rtlCol="0" anchor="t"/>
          <a:lstStyle/>
          <a:p>
            <a:pPr algn="l" marL="342900" indent="-342900">
              <a:lnSpc>
                <a:spcPts val="1650"/>
              </a:lnSpc>
              <a:buSzPct val="100000"/>
              <a:buFont typeface="+mj-lt"/>
              <a:buAutoNum type="arabicPeriod" startAt="2"/>
            </a:pPr>
            <a:r>
              <a:rPr lang="en-US" sz="1000" b="1" i="1" dirty="0">
                <a:solidFill>
                  <a:srgbClr val="D4D4D1"/>
                </a:solidFill>
                <a:latin typeface="Roboto" pitchFamily="34" charset="0"/>
                <a:ea typeface="Roboto" pitchFamily="34" charset="-122"/>
                <a:cs typeface="Roboto" pitchFamily="34" charset="-120"/>
              </a:rPr>
              <a:t>Recall</a:t>
            </a:r>
            <a:pPr algn="l" indent="0" marL="0">
              <a:lnSpc>
                <a:spcPts val="1650"/>
              </a:lnSpc>
              <a:buNone/>
            </a:pPr>
            <a:r>
              <a:rPr lang="en-US" sz="1000" i="1" dirty="0">
                <a:solidFill>
                  <a:srgbClr val="D4D4D1"/>
                </a:solidFill>
                <a:latin typeface="Roboto" pitchFamily="34" charset="0"/>
                <a:ea typeface="Roboto" pitchFamily="34" charset="-122"/>
                <a:cs typeface="Roboto" pitchFamily="34" charset="-120"/>
              </a:rPr>
              <a:t>: Measures how many of the actual positive cases were correctly identified.</a:t>
            </a:r>
            <a:endParaRPr lang="en-US" sz="1000" dirty="0"/>
          </a:p>
        </p:txBody>
      </p:sp>
      <p:sp>
        <p:nvSpPr>
          <p:cNvPr id="20" name="Text 17"/>
          <p:cNvSpPr/>
          <p:nvPr/>
        </p:nvSpPr>
        <p:spPr>
          <a:xfrm>
            <a:off x="461486" y="5958721"/>
            <a:ext cx="13707428" cy="210979"/>
          </a:xfrm>
          <a:prstGeom prst="rect">
            <a:avLst/>
          </a:prstGeom>
          <a:noFill/>
          <a:ln/>
        </p:spPr>
        <p:txBody>
          <a:bodyPr wrap="none" lIns="0" tIns="0" rIns="0" bIns="0" rtlCol="0" anchor="t"/>
          <a:lstStyle/>
          <a:p>
            <a:pPr algn="l" lvl="1" marL="685800" indent="-342900">
              <a:lnSpc>
                <a:spcPts val="1650"/>
              </a:lnSpc>
              <a:buSzPct val="100000"/>
              <a:buChar char="•"/>
            </a:pPr>
            <a:r>
              <a:rPr lang="en-US" sz="1000" i="1" dirty="0">
                <a:solidFill>
                  <a:srgbClr val="D4D4D1"/>
                </a:solidFill>
                <a:latin typeface="Roboto" pitchFamily="34" charset="0"/>
                <a:ea typeface="Roboto" pitchFamily="34" charset="-122"/>
                <a:cs typeface="Roboto" pitchFamily="34" charset="-120"/>
              </a:rPr>
              <a:t>For class 0: 100% recall means all actual 0s were correctly predicted.</a:t>
            </a:r>
            <a:endParaRPr lang="en-US" sz="1000" dirty="0"/>
          </a:p>
        </p:txBody>
      </p:sp>
      <p:sp>
        <p:nvSpPr>
          <p:cNvPr id="21" name="Text 18"/>
          <p:cNvSpPr/>
          <p:nvPr/>
        </p:nvSpPr>
        <p:spPr>
          <a:xfrm>
            <a:off x="461486" y="6215777"/>
            <a:ext cx="13707428" cy="210979"/>
          </a:xfrm>
          <a:prstGeom prst="rect">
            <a:avLst/>
          </a:prstGeom>
          <a:noFill/>
          <a:ln/>
        </p:spPr>
        <p:txBody>
          <a:bodyPr wrap="none" lIns="0" tIns="0" rIns="0" bIns="0" rtlCol="0" anchor="t"/>
          <a:lstStyle/>
          <a:p>
            <a:pPr algn="l" lvl="1" marL="685800" indent="-342900">
              <a:lnSpc>
                <a:spcPts val="1650"/>
              </a:lnSpc>
              <a:buSzPct val="100000"/>
              <a:buChar char="•"/>
            </a:pPr>
            <a:r>
              <a:rPr lang="en-US" sz="1000" i="1" dirty="0">
                <a:solidFill>
                  <a:srgbClr val="D4D4D1"/>
                </a:solidFill>
                <a:latin typeface="Roboto" pitchFamily="34" charset="0"/>
                <a:ea typeface="Roboto" pitchFamily="34" charset="-122"/>
                <a:cs typeface="Roboto" pitchFamily="34" charset="-120"/>
              </a:rPr>
              <a:t>For class 1: 95% recall means 95% of actual 1s were correctly predicted.</a:t>
            </a:r>
            <a:endParaRPr lang="en-US" sz="1000" dirty="0"/>
          </a:p>
        </p:txBody>
      </p:sp>
      <p:sp>
        <p:nvSpPr>
          <p:cNvPr id="22" name="Text 19"/>
          <p:cNvSpPr/>
          <p:nvPr/>
        </p:nvSpPr>
        <p:spPr>
          <a:xfrm>
            <a:off x="461486" y="6472833"/>
            <a:ext cx="13707428" cy="210979"/>
          </a:xfrm>
          <a:prstGeom prst="rect">
            <a:avLst/>
          </a:prstGeom>
          <a:noFill/>
          <a:ln/>
        </p:spPr>
        <p:txBody>
          <a:bodyPr wrap="none" lIns="0" tIns="0" rIns="0" bIns="0" rtlCol="0" anchor="t"/>
          <a:lstStyle/>
          <a:p>
            <a:pPr algn="l" marL="342900" indent="-342900">
              <a:lnSpc>
                <a:spcPts val="1650"/>
              </a:lnSpc>
              <a:buSzPct val="100000"/>
              <a:buFont typeface="+mj-lt"/>
              <a:buAutoNum type="arabicPeriod" startAt="3"/>
            </a:pPr>
            <a:r>
              <a:rPr lang="en-US" sz="1000" b="1" i="1" dirty="0">
                <a:solidFill>
                  <a:srgbClr val="D4D4D1"/>
                </a:solidFill>
                <a:latin typeface="Roboto" pitchFamily="34" charset="0"/>
                <a:ea typeface="Roboto" pitchFamily="34" charset="-122"/>
                <a:cs typeface="Roboto" pitchFamily="34" charset="-120"/>
              </a:rPr>
              <a:t>F1-score</a:t>
            </a:r>
            <a:pPr algn="l" indent="0" marL="0">
              <a:lnSpc>
                <a:spcPts val="1650"/>
              </a:lnSpc>
              <a:buNone/>
            </a:pPr>
            <a:r>
              <a:rPr lang="en-US" sz="1000" i="1" dirty="0">
                <a:solidFill>
                  <a:srgbClr val="D4D4D1"/>
                </a:solidFill>
                <a:latin typeface="Roboto" pitchFamily="34" charset="0"/>
                <a:ea typeface="Roboto" pitchFamily="34" charset="-122"/>
                <a:cs typeface="Roboto" pitchFamily="34" charset="-120"/>
              </a:rPr>
              <a:t>: The harmonic mean of precision and recall, balancing both metrics.</a:t>
            </a:r>
            <a:endParaRPr lang="en-US" sz="1000" dirty="0"/>
          </a:p>
        </p:txBody>
      </p:sp>
      <p:sp>
        <p:nvSpPr>
          <p:cNvPr id="23" name="Text 20"/>
          <p:cNvSpPr/>
          <p:nvPr/>
        </p:nvSpPr>
        <p:spPr>
          <a:xfrm>
            <a:off x="461486" y="6729889"/>
            <a:ext cx="13707428" cy="210979"/>
          </a:xfrm>
          <a:prstGeom prst="rect">
            <a:avLst/>
          </a:prstGeom>
          <a:noFill/>
          <a:ln/>
        </p:spPr>
        <p:txBody>
          <a:bodyPr wrap="none" lIns="0" tIns="0" rIns="0" bIns="0" rtlCol="0" anchor="t"/>
          <a:lstStyle/>
          <a:p>
            <a:pPr algn="l" lvl="1" marL="685800" indent="-342900">
              <a:lnSpc>
                <a:spcPts val="1650"/>
              </a:lnSpc>
              <a:buSzPct val="100000"/>
              <a:buChar char="•"/>
            </a:pPr>
            <a:r>
              <a:rPr lang="en-US" sz="1000" i="1" dirty="0">
                <a:solidFill>
                  <a:srgbClr val="D4D4D1"/>
                </a:solidFill>
                <a:latin typeface="Roboto" pitchFamily="34" charset="0"/>
                <a:ea typeface="Roboto" pitchFamily="34" charset="-122"/>
                <a:cs typeface="Roboto" pitchFamily="34" charset="-120"/>
              </a:rPr>
              <a:t>F1-scores for both classes are high (0.98 for class 0 and 0.97 for class 1), indicating good overall performance.</a:t>
            </a:r>
            <a:endParaRPr lang="en-US" sz="1000" dirty="0"/>
          </a:p>
        </p:txBody>
      </p:sp>
      <p:sp>
        <p:nvSpPr>
          <p:cNvPr id="24" name="Text 21"/>
          <p:cNvSpPr/>
          <p:nvPr/>
        </p:nvSpPr>
        <p:spPr>
          <a:xfrm>
            <a:off x="461486" y="6986945"/>
            <a:ext cx="13707428" cy="210979"/>
          </a:xfrm>
          <a:prstGeom prst="rect">
            <a:avLst/>
          </a:prstGeom>
          <a:noFill/>
          <a:ln/>
        </p:spPr>
        <p:txBody>
          <a:bodyPr wrap="none" lIns="0" tIns="0" rIns="0" bIns="0" rtlCol="0" anchor="t"/>
          <a:lstStyle/>
          <a:p>
            <a:pPr algn="l" marL="342900" indent="-342900">
              <a:lnSpc>
                <a:spcPts val="1650"/>
              </a:lnSpc>
              <a:buSzPct val="100000"/>
              <a:buFont typeface="+mj-lt"/>
              <a:buAutoNum type="arabicPeriod" startAt="4"/>
            </a:pPr>
            <a:r>
              <a:rPr lang="en-US" sz="1000" b="1" i="1" dirty="0">
                <a:solidFill>
                  <a:srgbClr val="D4D4D1"/>
                </a:solidFill>
                <a:latin typeface="Roboto" pitchFamily="34" charset="0"/>
                <a:ea typeface="Roboto" pitchFamily="34" charset="-122"/>
                <a:cs typeface="Roboto" pitchFamily="34" charset="-120"/>
              </a:rPr>
              <a:t>Macro Avg</a:t>
            </a:r>
            <a:pPr algn="l" indent="0" marL="0">
              <a:lnSpc>
                <a:spcPts val="1650"/>
              </a:lnSpc>
              <a:buNone/>
            </a:pPr>
            <a:r>
              <a:rPr lang="en-US" sz="1000" i="1" dirty="0">
                <a:solidFill>
                  <a:srgbClr val="D4D4D1"/>
                </a:solidFill>
                <a:latin typeface="Roboto" pitchFamily="34" charset="0"/>
                <a:ea typeface="Roboto" pitchFamily="34" charset="-122"/>
                <a:cs typeface="Roboto" pitchFamily="34" charset="-120"/>
              </a:rPr>
              <a:t>: Average precision, recall, and F1-score across all classes, treating each class equally.</a:t>
            </a:r>
            <a:endParaRPr lang="en-US" sz="1000" dirty="0"/>
          </a:p>
        </p:txBody>
      </p:sp>
      <p:sp>
        <p:nvSpPr>
          <p:cNvPr id="25" name="Text 22"/>
          <p:cNvSpPr/>
          <p:nvPr/>
        </p:nvSpPr>
        <p:spPr>
          <a:xfrm>
            <a:off x="461486" y="7244001"/>
            <a:ext cx="13707428" cy="210979"/>
          </a:xfrm>
          <a:prstGeom prst="rect">
            <a:avLst/>
          </a:prstGeom>
          <a:noFill/>
          <a:ln/>
        </p:spPr>
        <p:txBody>
          <a:bodyPr wrap="none" lIns="0" tIns="0" rIns="0" bIns="0" rtlCol="0" anchor="t"/>
          <a:lstStyle/>
          <a:p>
            <a:pPr algn="l" marL="342900" indent="-342900">
              <a:lnSpc>
                <a:spcPts val="1650"/>
              </a:lnSpc>
              <a:buSzPct val="100000"/>
              <a:buFont typeface="+mj-lt"/>
              <a:buAutoNum type="arabicPeriod" startAt="5"/>
            </a:pPr>
            <a:r>
              <a:rPr lang="en-US" sz="1000" b="1" i="1" dirty="0">
                <a:solidFill>
                  <a:srgbClr val="D4D4D1"/>
                </a:solidFill>
                <a:latin typeface="Roboto" pitchFamily="34" charset="0"/>
                <a:ea typeface="Roboto" pitchFamily="34" charset="-122"/>
                <a:cs typeface="Roboto" pitchFamily="34" charset="-120"/>
              </a:rPr>
              <a:t>Weighted Avg</a:t>
            </a:r>
            <a:pPr algn="l" indent="0" marL="0">
              <a:lnSpc>
                <a:spcPts val="1650"/>
              </a:lnSpc>
              <a:buNone/>
            </a:pPr>
            <a:r>
              <a:rPr lang="en-US" sz="1000" i="1" dirty="0">
                <a:solidFill>
                  <a:srgbClr val="D4D4D1"/>
                </a:solidFill>
                <a:latin typeface="Roboto" pitchFamily="34" charset="0"/>
                <a:ea typeface="Roboto" pitchFamily="34" charset="-122"/>
                <a:cs typeface="Roboto" pitchFamily="34" charset="-120"/>
              </a:rPr>
              <a:t>: Average metrics weighted by the number of samples in each class.</a:t>
            </a:r>
            <a:endParaRPr lang="en-US" sz="1000" dirty="0"/>
          </a:p>
        </p:txBody>
      </p:sp>
      <p:sp>
        <p:nvSpPr>
          <p:cNvPr id="26" name="Text 23"/>
          <p:cNvSpPr/>
          <p:nvPr/>
        </p:nvSpPr>
        <p:spPr>
          <a:xfrm>
            <a:off x="461486" y="7603212"/>
            <a:ext cx="13707428" cy="263604"/>
          </a:xfrm>
          <a:prstGeom prst="rect">
            <a:avLst/>
          </a:prstGeom>
          <a:noFill/>
          <a:ln/>
        </p:spPr>
        <p:txBody>
          <a:bodyPr wrap="none" lIns="0" tIns="0" rIns="0" bIns="0" rtlCol="0" anchor="t"/>
          <a:lstStyle/>
          <a:p>
            <a:pPr indent="0" marL="0">
              <a:lnSpc>
                <a:spcPts val="2050"/>
              </a:lnSpc>
              <a:buNone/>
            </a:pP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59782"/>
            <a:ext cx="5486400" cy="7910036"/>
          </a:xfrm>
          <a:prstGeom prst="rect">
            <a:avLst/>
          </a:prstGeom>
        </p:spPr>
      </p:pic>
      <p:sp>
        <p:nvSpPr>
          <p:cNvPr id="3" name="Text 0"/>
          <p:cNvSpPr/>
          <p:nvPr/>
        </p:nvSpPr>
        <p:spPr>
          <a:xfrm>
            <a:off x="6045875" y="757595"/>
            <a:ext cx="3197543" cy="399693"/>
          </a:xfrm>
          <a:prstGeom prst="rect">
            <a:avLst/>
          </a:prstGeom>
          <a:noFill/>
          <a:ln/>
        </p:spPr>
        <p:txBody>
          <a:bodyPr wrap="none" lIns="0" tIns="0" rIns="0" bIns="0" rtlCol="0" anchor="t"/>
          <a:lstStyle/>
          <a:p>
            <a:pPr indent="0" marL="0">
              <a:lnSpc>
                <a:spcPts val="3100"/>
              </a:lnSpc>
              <a:buNone/>
            </a:pPr>
            <a:r>
              <a:rPr lang="en-US" sz="2500" b="1" dirty="0">
                <a:solidFill>
                  <a:srgbClr val="F9D933"/>
                </a:solidFill>
                <a:latin typeface="IBM Plex Sans Medium" pitchFamily="34" charset="0"/>
                <a:ea typeface="IBM Plex Sans Medium" pitchFamily="34" charset="-122"/>
                <a:cs typeface="IBM Plex Sans Medium" pitchFamily="34" charset="-120"/>
              </a:rPr>
              <a:t>……… </a:t>
            </a:r>
            <a:pPr indent="0" marL="0">
              <a:lnSpc>
                <a:spcPts val="3100"/>
              </a:lnSpc>
              <a:buNone/>
            </a:pPr>
            <a:r>
              <a:rPr lang="en-US" sz="2500" b="1" dirty="0">
                <a:solidFill>
                  <a:srgbClr val="F44444"/>
                </a:solidFill>
                <a:latin typeface="IBM Plex Sans Medium" pitchFamily="34" charset="0"/>
                <a:ea typeface="IBM Plex Sans Medium" pitchFamily="34" charset="-122"/>
                <a:cs typeface="IBM Plex Sans Medium" pitchFamily="34" charset="-120"/>
              </a:rPr>
              <a:t>Decision Tree</a:t>
            </a:r>
            <a:endParaRPr lang="en-US" sz="2500" dirty="0"/>
          </a:p>
        </p:txBody>
      </p:sp>
      <p:sp>
        <p:nvSpPr>
          <p:cNvPr id="4" name="Text 1"/>
          <p:cNvSpPr/>
          <p:nvPr/>
        </p:nvSpPr>
        <p:spPr>
          <a:xfrm>
            <a:off x="6045875" y="1317069"/>
            <a:ext cx="4233863" cy="299680"/>
          </a:xfrm>
          <a:prstGeom prst="rect">
            <a:avLst/>
          </a:prstGeom>
          <a:noFill/>
          <a:ln/>
        </p:spPr>
        <p:txBody>
          <a:bodyPr wrap="none" lIns="0" tIns="0" rIns="0" bIns="0" rtlCol="0" anchor="t"/>
          <a:lstStyle/>
          <a:p>
            <a:pPr indent="0" marL="0">
              <a:lnSpc>
                <a:spcPts val="2350"/>
              </a:lnSpc>
              <a:buNone/>
            </a:pPr>
            <a:r>
              <a:rPr lang="en-US" sz="1850" i="1" dirty="0">
                <a:solidFill>
                  <a:srgbClr val="F3F3F2"/>
                </a:solidFill>
                <a:latin typeface="IBM Plex Sans Medium" pitchFamily="34" charset="0"/>
                <a:ea typeface="IBM Plex Sans Medium" pitchFamily="34" charset="-122"/>
                <a:cs typeface="IBM Plex Sans Medium" pitchFamily="34" charset="-120"/>
              </a:rPr>
              <a:t>Why Use Decision Trees in This Model?</a:t>
            </a:r>
            <a:endParaRPr lang="en-US" sz="1850" dirty="0"/>
          </a:p>
        </p:txBody>
      </p:sp>
      <p:sp>
        <p:nvSpPr>
          <p:cNvPr id="5" name="Text 2"/>
          <p:cNvSpPr/>
          <p:nvPr/>
        </p:nvSpPr>
        <p:spPr>
          <a:xfrm>
            <a:off x="6045875" y="1856542"/>
            <a:ext cx="8025051" cy="511493"/>
          </a:xfrm>
          <a:prstGeom prst="rect">
            <a:avLst/>
          </a:prstGeom>
          <a:noFill/>
          <a:ln/>
        </p:spPr>
        <p:txBody>
          <a:bodyPr wrap="square" lIns="0" tIns="0" rIns="0" bIns="0" rtlCol="0" anchor="t"/>
          <a:lstStyle/>
          <a:p>
            <a:pPr indent="0" marL="0">
              <a:lnSpc>
                <a:spcPts val="2000"/>
              </a:lnSpc>
              <a:buNone/>
            </a:pPr>
            <a:r>
              <a:rPr lang="en-US" sz="1250" i="1" dirty="0">
                <a:solidFill>
                  <a:srgbClr val="D4D4D1"/>
                </a:solidFill>
                <a:latin typeface="Roboto" pitchFamily="34" charset="0"/>
                <a:ea typeface="Roboto" pitchFamily="34" charset="-122"/>
                <a:cs typeface="Roboto" pitchFamily="34" charset="-120"/>
              </a:rPr>
              <a:t>In my case, the </a:t>
            </a:r>
            <a:pPr indent="0" marL="0">
              <a:lnSpc>
                <a:spcPts val="2000"/>
              </a:lnSpc>
              <a:buNone/>
            </a:pPr>
            <a:r>
              <a:rPr lang="en-US" sz="1250" b="1" i="1" dirty="0">
                <a:solidFill>
                  <a:srgbClr val="D4D4D1"/>
                </a:solidFill>
                <a:latin typeface="Roboto" pitchFamily="34" charset="0"/>
                <a:ea typeface="Roboto" pitchFamily="34" charset="-122"/>
                <a:cs typeface="Roboto" pitchFamily="34" charset="-120"/>
              </a:rPr>
              <a:t>Decision Tree classifier</a:t>
            </a:r>
            <a:pPr indent="0" marL="0">
              <a:lnSpc>
                <a:spcPts val="2000"/>
              </a:lnSpc>
              <a:buNone/>
            </a:pPr>
            <a:r>
              <a:rPr lang="en-US" sz="1250" i="1" dirty="0">
                <a:solidFill>
                  <a:srgbClr val="D4D4D1"/>
                </a:solidFill>
                <a:latin typeface="Roboto" pitchFamily="34" charset="0"/>
                <a:ea typeface="Roboto" pitchFamily="34" charset="-122"/>
                <a:cs typeface="Roboto" pitchFamily="34" charset="-120"/>
              </a:rPr>
              <a:t> is being used to classify the data (likely a binary classification problem, e.g., 0 or 1). The main reasons to use a Decision Tree here are:</a:t>
            </a:r>
            <a:endParaRPr lang="en-US" sz="1250" dirty="0"/>
          </a:p>
        </p:txBody>
      </p:sp>
      <p:sp>
        <p:nvSpPr>
          <p:cNvPr id="6" name="Text 3"/>
          <p:cNvSpPr/>
          <p:nvPr/>
        </p:nvSpPr>
        <p:spPr>
          <a:xfrm>
            <a:off x="6045875" y="2547818"/>
            <a:ext cx="8025051" cy="255746"/>
          </a:xfrm>
          <a:prstGeom prst="rect">
            <a:avLst/>
          </a:prstGeom>
          <a:noFill/>
          <a:ln/>
        </p:spPr>
        <p:txBody>
          <a:bodyPr wrap="none" lIns="0" tIns="0" rIns="0" bIns="0" rtlCol="0" anchor="t"/>
          <a:lstStyle/>
          <a:p>
            <a:pPr algn="l" marL="342900" indent="-342900">
              <a:lnSpc>
                <a:spcPts val="2000"/>
              </a:lnSpc>
              <a:buSzPct val="100000"/>
              <a:buChar char="•"/>
            </a:pPr>
            <a:r>
              <a:rPr lang="en-US" sz="1250" b="1" i="1" dirty="0">
                <a:solidFill>
                  <a:srgbClr val="D4D4D1"/>
                </a:solidFill>
                <a:latin typeface="Roboto" pitchFamily="34" charset="0"/>
                <a:ea typeface="Roboto" pitchFamily="34" charset="-122"/>
                <a:cs typeface="Roboto" pitchFamily="34" charset="-120"/>
              </a:rPr>
              <a:t>Simplicity</a:t>
            </a:r>
            <a:pPr algn="l" indent="0" marL="0">
              <a:lnSpc>
                <a:spcPts val="2000"/>
              </a:lnSpc>
              <a:buNone/>
            </a:pPr>
            <a:r>
              <a:rPr lang="en-US" sz="1250" i="1" dirty="0">
                <a:solidFill>
                  <a:srgbClr val="D4D4D1"/>
                </a:solidFill>
                <a:latin typeface="Roboto" pitchFamily="34" charset="0"/>
                <a:ea typeface="Roboto" pitchFamily="34" charset="-122"/>
                <a:cs typeface="Roboto" pitchFamily="34" charset="-120"/>
              </a:rPr>
              <a:t>: It's easy to understand and interpret.</a:t>
            </a:r>
            <a:endParaRPr lang="en-US" sz="1250" dirty="0"/>
          </a:p>
        </p:txBody>
      </p:sp>
      <p:sp>
        <p:nvSpPr>
          <p:cNvPr id="7" name="Text 4"/>
          <p:cNvSpPr/>
          <p:nvPr/>
        </p:nvSpPr>
        <p:spPr>
          <a:xfrm>
            <a:off x="6045875" y="2859405"/>
            <a:ext cx="8025051" cy="511493"/>
          </a:xfrm>
          <a:prstGeom prst="rect">
            <a:avLst/>
          </a:prstGeom>
          <a:noFill/>
          <a:ln/>
        </p:spPr>
        <p:txBody>
          <a:bodyPr wrap="square" lIns="0" tIns="0" rIns="0" bIns="0" rtlCol="0" anchor="t"/>
          <a:lstStyle/>
          <a:p>
            <a:pPr algn="l" marL="342900" indent="-342900">
              <a:lnSpc>
                <a:spcPts val="2000"/>
              </a:lnSpc>
              <a:buSzPct val="100000"/>
              <a:buChar char="•"/>
            </a:pPr>
            <a:r>
              <a:rPr lang="en-US" sz="1250" b="1" i="1" dirty="0">
                <a:solidFill>
                  <a:srgbClr val="D4D4D1"/>
                </a:solidFill>
                <a:latin typeface="Roboto" pitchFamily="34" charset="0"/>
                <a:ea typeface="Roboto" pitchFamily="34" charset="-122"/>
                <a:cs typeface="Roboto" pitchFamily="34" charset="-120"/>
              </a:rPr>
              <a:t>Quick Evaluation</a:t>
            </a:r>
            <a:pPr algn="l" indent="0" marL="0">
              <a:lnSpc>
                <a:spcPts val="2000"/>
              </a:lnSpc>
              <a:buNone/>
            </a:pPr>
            <a:r>
              <a:rPr lang="en-US" sz="1250" i="1" dirty="0">
                <a:solidFill>
                  <a:srgbClr val="D4D4D1"/>
                </a:solidFill>
                <a:latin typeface="Roboto" pitchFamily="34" charset="0"/>
                <a:ea typeface="Roboto" pitchFamily="34" charset="-122"/>
                <a:cs typeface="Roboto" pitchFamily="34" charset="-120"/>
              </a:rPr>
              <a:t>: It gives good results with a relatively small amount of data and doesn't require extensive training time.</a:t>
            </a:r>
            <a:endParaRPr lang="en-US" sz="1250" dirty="0"/>
          </a:p>
        </p:txBody>
      </p:sp>
      <p:sp>
        <p:nvSpPr>
          <p:cNvPr id="8" name="Text 5"/>
          <p:cNvSpPr/>
          <p:nvPr/>
        </p:nvSpPr>
        <p:spPr>
          <a:xfrm>
            <a:off x="6045875" y="3610689"/>
            <a:ext cx="1998464" cy="249793"/>
          </a:xfrm>
          <a:prstGeom prst="rect">
            <a:avLst/>
          </a:prstGeom>
          <a:noFill/>
          <a:ln/>
        </p:spPr>
        <p:txBody>
          <a:bodyPr wrap="none" lIns="0" tIns="0" rIns="0" bIns="0" rtlCol="0" anchor="t"/>
          <a:lstStyle/>
          <a:p>
            <a:pPr indent="0" marL="0">
              <a:lnSpc>
                <a:spcPts val="1950"/>
              </a:lnSpc>
              <a:buNone/>
            </a:pPr>
            <a:r>
              <a:rPr lang="en-US" sz="1550" i="1" dirty="0">
                <a:solidFill>
                  <a:srgbClr val="5CC97B"/>
                </a:solidFill>
                <a:latin typeface="IBM Plex Sans Medium" pitchFamily="34" charset="0"/>
                <a:ea typeface="IBM Plex Sans Medium" pitchFamily="34" charset="-122"/>
                <a:cs typeface="IBM Plex Sans Medium" pitchFamily="34" charset="-120"/>
              </a:rPr>
              <a:t>Key Metrics:</a:t>
            </a:r>
            <a:endParaRPr lang="en-US" sz="1550" dirty="0"/>
          </a:p>
        </p:txBody>
      </p:sp>
      <p:sp>
        <p:nvSpPr>
          <p:cNvPr id="9" name="Text 6"/>
          <p:cNvSpPr/>
          <p:nvPr/>
        </p:nvSpPr>
        <p:spPr>
          <a:xfrm>
            <a:off x="6045875" y="4100274"/>
            <a:ext cx="8025051" cy="255746"/>
          </a:xfrm>
          <a:prstGeom prst="rect">
            <a:avLst/>
          </a:prstGeom>
          <a:noFill/>
          <a:ln/>
        </p:spPr>
        <p:txBody>
          <a:bodyPr wrap="none" lIns="0" tIns="0" rIns="0" bIns="0" rtlCol="0" anchor="t"/>
          <a:lstStyle/>
          <a:p>
            <a:pPr algn="l" marL="342900" indent="-342900">
              <a:lnSpc>
                <a:spcPts val="2000"/>
              </a:lnSpc>
              <a:buSzPct val="100000"/>
              <a:buFont typeface="+mj-lt"/>
              <a:buAutoNum type="arabicPeriod" startAt="1"/>
            </a:pPr>
            <a:r>
              <a:rPr lang="en-US" sz="1250" b="1" i="1" dirty="0">
                <a:solidFill>
                  <a:srgbClr val="D4D4D1"/>
                </a:solidFill>
                <a:latin typeface="Roboto" pitchFamily="34" charset="0"/>
                <a:ea typeface="Roboto" pitchFamily="34" charset="-122"/>
                <a:cs typeface="Roboto" pitchFamily="34" charset="-120"/>
              </a:rPr>
              <a:t>Precision</a:t>
            </a:r>
            <a:pPr algn="l" indent="0" marL="0">
              <a:lnSpc>
                <a:spcPts val="2000"/>
              </a:lnSpc>
              <a:buNone/>
            </a:pPr>
            <a:r>
              <a:rPr lang="en-US" sz="1250" i="1" dirty="0">
                <a:solidFill>
                  <a:srgbClr val="D4D4D1"/>
                </a:solidFill>
                <a:latin typeface="Roboto" pitchFamily="34" charset="0"/>
                <a:ea typeface="Roboto" pitchFamily="34" charset="-122"/>
                <a:cs typeface="Roboto" pitchFamily="34" charset="-120"/>
              </a:rPr>
              <a:t>: Measures how many of the predicted positive cases are actually positive.</a:t>
            </a:r>
            <a:endParaRPr lang="en-US" sz="1250" dirty="0"/>
          </a:p>
        </p:txBody>
      </p:sp>
      <p:sp>
        <p:nvSpPr>
          <p:cNvPr id="10" name="Text 7"/>
          <p:cNvSpPr/>
          <p:nvPr/>
        </p:nvSpPr>
        <p:spPr>
          <a:xfrm>
            <a:off x="6045875" y="4411861"/>
            <a:ext cx="8025051" cy="255746"/>
          </a:xfrm>
          <a:prstGeom prst="rect">
            <a:avLst/>
          </a:prstGeom>
          <a:noFill/>
          <a:ln/>
        </p:spPr>
        <p:txBody>
          <a:bodyPr wrap="none" lIns="0" tIns="0" rIns="0" bIns="0" rtlCol="0" anchor="t"/>
          <a:lstStyle/>
          <a:p>
            <a:pPr algn="l" lvl="1" marL="685800" indent="-342900">
              <a:lnSpc>
                <a:spcPts val="2000"/>
              </a:lnSpc>
              <a:buSzPct val="100000"/>
              <a:buChar char="•"/>
            </a:pPr>
            <a:r>
              <a:rPr lang="en-US" sz="1250" i="1" dirty="0">
                <a:solidFill>
                  <a:srgbClr val="D4D4D1"/>
                </a:solidFill>
                <a:latin typeface="Roboto" pitchFamily="34" charset="0"/>
                <a:ea typeface="Roboto" pitchFamily="34" charset="-122"/>
                <a:cs typeface="Roboto" pitchFamily="34" charset="-120"/>
              </a:rPr>
              <a:t>For class </a:t>
            </a:r>
            <a:pPr algn="l" lvl="1" indent="0" marL="0">
              <a:lnSpc>
                <a:spcPts val="2000"/>
              </a:lnSpc>
              <a:buNone/>
            </a:pPr>
            <a:r>
              <a:rPr lang="en-US" sz="1250" b="1" i="1" dirty="0">
                <a:solidFill>
                  <a:srgbClr val="D4D4D1"/>
                </a:solidFill>
                <a:latin typeface="Roboto" pitchFamily="34" charset="0"/>
                <a:ea typeface="Roboto" pitchFamily="34" charset="-122"/>
                <a:cs typeface="Roboto" pitchFamily="34" charset="-120"/>
              </a:rPr>
              <a:t>0</a:t>
            </a:r>
            <a:pPr algn="l" lvl="1" indent="0" marL="0">
              <a:lnSpc>
                <a:spcPts val="2000"/>
              </a:lnSpc>
              <a:buNone/>
            </a:pPr>
            <a:r>
              <a:rPr lang="en-US" sz="1250" i="1" dirty="0">
                <a:solidFill>
                  <a:srgbClr val="D4D4D1"/>
                </a:solidFill>
                <a:latin typeface="Roboto" pitchFamily="34" charset="0"/>
                <a:ea typeface="Roboto" pitchFamily="34" charset="-122"/>
                <a:cs typeface="Roboto" pitchFamily="34" charset="-120"/>
              </a:rPr>
              <a:t>: 93% precision means 93% of the predictions for class 0 are correct.</a:t>
            </a:r>
            <a:endParaRPr lang="en-US" sz="1250" dirty="0"/>
          </a:p>
        </p:txBody>
      </p:sp>
      <p:sp>
        <p:nvSpPr>
          <p:cNvPr id="11" name="Text 8"/>
          <p:cNvSpPr/>
          <p:nvPr/>
        </p:nvSpPr>
        <p:spPr>
          <a:xfrm>
            <a:off x="6045875" y="4723448"/>
            <a:ext cx="8025051" cy="255746"/>
          </a:xfrm>
          <a:prstGeom prst="rect">
            <a:avLst/>
          </a:prstGeom>
          <a:noFill/>
          <a:ln/>
        </p:spPr>
        <p:txBody>
          <a:bodyPr wrap="none" lIns="0" tIns="0" rIns="0" bIns="0" rtlCol="0" anchor="t"/>
          <a:lstStyle/>
          <a:p>
            <a:pPr algn="l" lvl="1" marL="685800" indent="-342900">
              <a:lnSpc>
                <a:spcPts val="2000"/>
              </a:lnSpc>
              <a:buSzPct val="100000"/>
              <a:buChar char="•"/>
            </a:pPr>
            <a:r>
              <a:rPr lang="en-US" sz="1250" i="1" dirty="0">
                <a:solidFill>
                  <a:srgbClr val="D4D4D1"/>
                </a:solidFill>
                <a:latin typeface="Roboto" pitchFamily="34" charset="0"/>
                <a:ea typeface="Roboto" pitchFamily="34" charset="-122"/>
                <a:cs typeface="Roboto" pitchFamily="34" charset="-120"/>
              </a:rPr>
              <a:t>For class </a:t>
            </a:r>
            <a:pPr algn="l" lvl="1" indent="0" marL="0">
              <a:lnSpc>
                <a:spcPts val="2000"/>
              </a:lnSpc>
              <a:buNone/>
            </a:pPr>
            <a:r>
              <a:rPr lang="en-US" sz="1250" b="1" i="1" dirty="0">
                <a:solidFill>
                  <a:srgbClr val="D4D4D1"/>
                </a:solidFill>
                <a:latin typeface="Roboto" pitchFamily="34" charset="0"/>
                <a:ea typeface="Roboto" pitchFamily="34" charset="-122"/>
                <a:cs typeface="Roboto" pitchFamily="34" charset="-120"/>
              </a:rPr>
              <a:t>1</a:t>
            </a:r>
            <a:pPr algn="l" lvl="1" indent="0" marL="0">
              <a:lnSpc>
                <a:spcPts val="2000"/>
              </a:lnSpc>
              <a:buNone/>
            </a:pPr>
            <a:r>
              <a:rPr lang="en-US" sz="1250" i="1" dirty="0">
                <a:solidFill>
                  <a:srgbClr val="D4D4D1"/>
                </a:solidFill>
                <a:latin typeface="Roboto" pitchFamily="34" charset="0"/>
                <a:ea typeface="Roboto" pitchFamily="34" charset="-122"/>
                <a:cs typeface="Roboto" pitchFamily="34" charset="-120"/>
              </a:rPr>
              <a:t>: 96% precision means 96% of the predictions for class 1 are correct.</a:t>
            </a:r>
            <a:endParaRPr lang="en-US" sz="1250" dirty="0"/>
          </a:p>
        </p:txBody>
      </p:sp>
      <p:sp>
        <p:nvSpPr>
          <p:cNvPr id="12" name="Text 9"/>
          <p:cNvSpPr/>
          <p:nvPr/>
        </p:nvSpPr>
        <p:spPr>
          <a:xfrm>
            <a:off x="6045875" y="5035034"/>
            <a:ext cx="8025051" cy="255746"/>
          </a:xfrm>
          <a:prstGeom prst="rect">
            <a:avLst/>
          </a:prstGeom>
          <a:noFill/>
          <a:ln/>
        </p:spPr>
        <p:txBody>
          <a:bodyPr wrap="none" lIns="0" tIns="0" rIns="0" bIns="0" rtlCol="0" anchor="t"/>
          <a:lstStyle/>
          <a:p>
            <a:pPr algn="l" marL="342900" indent="-342900">
              <a:lnSpc>
                <a:spcPts val="2000"/>
              </a:lnSpc>
              <a:buSzPct val="100000"/>
              <a:buFont typeface="+mj-lt"/>
              <a:buAutoNum type="arabicPeriod" startAt="2"/>
            </a:pPr>
            <a:r>
              <a:rPr lang="en-US" sz="1250" b="1" i="1" dirty="0">
                <a:solidFill>
                  <a:srgbClr val="D4D4D1"/>
                </a:solidFill>
                <a:latin typeface="Roboto" pitchFamily="34" charset="0"/>
                <a:ea typeface="Roboto" pitchFamily="34" charset="-122"/>
                <a:cs typeface="Roboto" pitchFamily="34" charset="-120"/>
              </a:rPr>
              <a:t>Recall</a:t>
            </a:r>
            <a:pPr algn="l" indent="0" marL="0">
              <a:lnSpc>
                <a:spcPts val="2000"/>
              </a:lnSpc>
              <a:buNone/>
            </a:pPr>
            <a:r>
              <a:rPr lang="en-US" sz="1250" i="1" dirty="0">
                <a:solidFill>
                  <a:srgbClr val="D4D4D1"/>
                </a:solidFill>
                <a:latin typeface="Roboto" pitchFamily="34" charset="0"/>
                <a:ea typeface="Roboto" pitchFamily="34" charset="-122"/>
                <a:cs typeface="Roboto" pitchFamily="34" charset="-120"/>
              </a:rPr>
              <a:t>: Measures how many of the actual positive cases were correctly identified.</a:t>
            </a:r>
            <a:endParaRPr lang="en-US" sz="1250" dirty="0"/>
          </a:p>
        </p:txBody>
      </p:sp>
      <p:sp>
        <p:nvSpPr>
          <p:cNvPr id="13" name="Text 10"/>
          <p:cNvSpPr/>
          <p:nvPr/>
        </p:nvSpPr>
        <p:spPr>
          <a:xfrm>
            <a:off x="6045875" y="5346621"/>
            <a:ext cx="8025051" cy="255746"/>
          </a:xfrm>
          <a:prstGeom prst="rect">
            <a:avLst/>
          </a:prstGeom>
          <a:noFill/>
          <a:ln/>
        </p:spPr>
        <p:txBody>
          <a:bodyPr wrap="none" lIns="0" tIns="0" rIns="0" bIns="0" rtlCol="0" anchor="t"/>
          <a:lstStyle/>
          <a:p>
            <a:pPr algn="l" lvl="1" marL="685800" indent="-342900">
              <a:lnSpc>
                <a:spcPts val="2000"/>
              </a:lnSpc>
              <a:buSzPct val="100000"/>
              <a:buChar char="•"/>
            </a:pPr>
            <a:r>
              <a:rPr lang="en-US" sz="1250" i="1" dirty="0">
                <a:solidFill>
                  <a:srgbClr val="D4D4D1"/>
                </a:solidFill>
                <a:latin typeface="Roboto" pitchFamily="34" charset="0"/>
                <a:ea typeface="Roboto" pitchFamily="34" charset="-122"/>
                <a:cs typeface="Roboto" pitchFamily="34" charset="-120"/>
              </a:rPr>
              <a:t>For class </a:t>
            </a:r>
            <a:pPr algn="l" lvl="1" indent="0" marL="0">
              <a:lnSpc>
                <a:spcPts val="2000"/>
              </a:lnSpc>
              <a:buNone/>
            </a:pPr>
            <a:r>
              <a:rPr lang="en-US" sz="1250" b="1" i="1" dirty="0">
                <a:solidFill>
                  <a:srgbClr val="D4D4D1"/>
                </a:solidFill>
                <a:latin typeface="Roboto" pitchFamily="34" charset="0"/>
                <a:ea typeface="Roboto" pitchFamily="34" charset="-122"/>
                <a:cs typeface="Roboto" pitchFamily="34" charset="-120"/>
              </a:rPr>
              <a:t>0</a:t>
            </a:r>
            <a:pPr algn="l" lvl="1" indent="0" marL="0">
              <a:lnSpc>
                <a:spcPts val="2000"/>
              </a:lnSpc>
              <a:buNone/>
            </a:pPr>
            <a:r>
              <a:rPr lang="en-US" sz="1250" i="1" dirty="0">
                <a:solidFill>
                  <a:srgbClr val="D4D4D1"/>
                </a:solidFill>
                <a:latin typeface="Roboto" pitchFamily="34" charset="0"/>
                <a:ea typeface="Roboto" pitchFamily="34" charset="-122"/>
                <a:cs typeface="Roboto" pitchFamily="34" charset="-120"/>
              </a:rPr>
              <a:t>: 97% recall means the model identified 97% of the actual class 0 cases.</a:t>
            </a:r>
            <a:endParaRPr lang="en-US" sz="1250" dirty="0"/>
          </a:p>
        </p:txBody>
      </p:sp>
      <p:sp>
        <p:nvSpPr>
          <p:cNvPr id="14" name="Text 11"/>
          <p:cNvSpPr/>
          <p:nvPr/>
        </p:nvSpPr>
        <p:spPr>
          <a:xfrm>
            <a:off x="6045875" y="5658207"/>
            <a:ext cx="8025051" cy="255746"/>
          </a:xfrm>
          <a:prstGeom prst="rect">
            <a:avLst/>
          </a:prstGeom>
          <a:noFill/>
          <a:ln/>
        </p:spPr>
        <p:txBody>
          <a:bodyPr wrap="none" lIns="0" tIns="0" rIns="0" bIns="0" rtlCol="0" anchor="t"/>
          <a:lstStyle/>
          <a:p>
            <a:pPr algn="l" lvl="1" marL="685800" indent="-342900">
              <a:lnSpc>
                <a:spcPts val="2000"/>
              </a:lnSpc>
              <a:buSzPct val="100000"/>
              <a:buChar char="•"/>
            </a:pPr>
            <a:r>
              <a:rPr lang="en-US" sz="1250" i="1" dirty="0">
                <a:solidFill>
                  <a:srgbClr val="D4D4D1"/>
                </a:solidFill>
                <a:latin typeface="Roboto" pitchFamily="34" charset="0"/>
                <a:ea typeface="Roboto" pitchFamily="34" charset="-122"/>
                <a:cs typeface="Roboto" pitchFamily="34" charset="-120"/>
              </a:rPr>
              <a:t>For class </a:t>
            </a:r>
            <a:pPr algn="l" lvl="1" indent="0" marL="0">
              <a:lnSpc>
                <a:spcPts val="2000"/>
              </a:lnSpc>
              <a:buNone/>
            </a:pPr>
            <a:r>
              <a:rPr lang="en-US" sz="1250" b="1" i="1" dirty="0">
                <a:solidFill>
                  <a:srgbClr val="D4D4D1"/>
                </a:solidFill>
                <a:latin typeface="Roboto" pitchFamily="34" charset="0"/>
                <a:ea typeface="Roboto" pitchFamily="34" charset="-122"/>
                <a:cs typeface="Roboto" pitchFamily="34" charset="-120"/>
              </a:rPr>
              <a:t>1</a:t>
            </a:r>
            <a:pPr algn="l" lvl="1" indent="0" marL="0">
              <a:lnSpc>
                <a:spcPts val="2000"/>
              </a:lnSpc>
              <a:buNone/>
            </a:pPr>
            <a:r>
              <a:rPr lang="en-US" sz="1250" i="1" dirty="0">
                <a:solidFill>
                  <a:srgbClr val="D4D4D1"/>
                </a:solidFill>
                <a:latin typeface="Roboto" pitchFamily="34" charset="0"/>
                <a:ea typeface="Roboto" pitchFamily="34" charset="-122"/>
                <a:cs typeface="Roboto" pitchFamily="34" charset="-120"/>
              </a:rPr>
              <a:t>: 91% recall means the model identified 91% of the actual class 1 cases.</a:t>
            </a:r>
            <a:endParaRPr lang="en-US" sz="1250" dirty="0"/>
          </a:p>
        </p:txBody>
      </p:sp>
      <p:sp>
        <p:nvSpPr>
          <p:cNvPr id="15" name="Text 12"/>
          <p:cNvSpPr/>
          <p:nvPr/>
        </p:nvSpPr>
        <p:spPr>
          <a:xfrm>
            <a:off x="6045875" y="5969794"/>
            <a:ext cx="8025051" cy="255746"/>
          </a:xfrm>
          <a:prstGeom prst="rect">
            <a:avLst/>
          </a:prstGeom>
          <a:noFill/>
          <a:ln/>
        </p:spPr>
        <p:txBody>
          <a:bodyPr wrap="none" lIns="0" tIns="0" rIns="0" bIns="0" rtlCol="0" anchor="t"/>
          <a:lstStyle/>
          <a:p>
            <a:pPr algn="l" marL="342900" indent="-342900">
              <a:lnSpc>
                <a:spcPts val="2000"/>
              </a:lnSpc>
              <a:buSzPct val="100000"/>
              <a:buFont typeface="+mj-lt"/>
              <a:buAutoNum type="arabicPeriod" startAt="3"/>
            </a:pPr>
            <a:r>
              <a:rPr lang="en-US" sz="1250" b="1" i="1" dirty="0">
                <a:solidFill>
                  <a:srgbClr val="D4D4D1"/>
                </a:solidFill>
                <a:latin typeface="Roboto" pitchFamily="34" charset="0"/>
                <a:ea typeface="Roboto" pitchFamily="34" charset="-122"/>
                <a:cs typeface="Roboto" pitchFamily="34" charset="-120"/>
              </a:rPr>
              <a:t>F1-Score</a:t>
            </a:r>
            <a:pPr algn="l" indent="0" marL="0">
              <a:lnSpc>
                <a:spcPts val="2000"/>
              </a:lnSpc>
              <a:buNone/>
            </a:pPr>
            <a:r>
              <a:rPr lang="en-US" sz="1250" i="1" dirty="0">
                <a:solidFill>
                  <a:srgbClr val="D4D4D1"/>
                </a:solidFill>
                <a:latin typeface="Roboto" pitchFamily="34" charset="0"/>
                <a:ea typeface="Roboto" pitchFamily="34" charset="-122"/>
                <a:cs typeface="Roboto" pitchFamily="34" charset="-120"/>
              </a:rPr>
              <a:t>: The harmonic mean of precision and recall, balancing both metrics.</a:t>
            </a:r>
            <a:endParaRPr lang="en-US" sz="1250" dirty="0"/>
          </a:p>
        </p:txBody>
      </p:sp>
      <p:sp>
        <p:nvSpPr>
          <p:cNvPr id="16" name="Text 13"/>
          <p:cNvSpPr/>
          <p:nvPr/>
        </p:nvSpPr>
        <p:spPr>
          <a:xfrm>
            <a:off x="6045875" y="6281380"/>
            <a:ext cx="8025051" cy="255746"/>
          </a:xfrm>
          <a:prstGeom prst="rect">
            <a:avLst/>
          </a:prstGeom>
          <a:noFill/>
          <a:ln/>
        </p:spPr>
        <p:txBody>
          <a:bodyPr wrap="none" lIns="0" tIns="0" rIns="0" bIns="0" rtlCol="0" anchor="t"/>
          <a:lstStyle/>
          <a:p>
            <a:pPr algn="l" lvl="1" marL="685800" indent="-342900">
              <a:lnSpc>
                <a:spcPts val="2000"/>
              </a:lnSpc>
              <a:buSzPct val="100000"/>
              <a:buChar char="•"/>
            </a:pPr>
            <a:r>
              <a:rPr lang="en-US" sz="1250" i="1" dirty="0">
                <a:solidFill>
                  <a:srgbClr val="D4D4D1"/>
                </a:solidFill>
                <a:latin typeface="Roboto" pitchFamily="34" charset="0"/>
                <a:ea typeface="Roboto" pitchFamily="34" charset="-122"/>
                <a:cs typeface="Roboto" pitchFamily="34" charset="-120"/>
              </a:rPr>
              <a:t>For class </a:t>
            </a:r>
            <a:pPr algn="l" lvl="1" indent="0" marL="0">
              <a:lnSpc>
                <a:spcPts val="2000"/>
              </a:lnSpc>
              <a:buNone/>
            </a:pPr>
            <a:r>
              <a:rPr lang="en-US" sz="1250" b="1" i="1" dirty="0">
                <a:solidFill>
                  <a:srgbClr val="D4D4D1"/>
                </a:solidFill>
                <a:latin typeface="Roboto" pitchFamily="34" charset="0"/>
                <a:ea typeface="Roboto" pitchFamily="34" charset="-122"/>
                <a:cs typeface="Roboto" pitchFamily="34" charset="-120"/>
              </a:rPr>
              <a:t>0</a:t>
            </a:r>
            <a:pPr algn="l" lvl="1" indent="0" marL="0">
              <a:lnSpc>
                <a:spcPts val="2000"/>
              </a:lnSpc>
              <a:buNone/>
            </a:pPr>
            <a:r>
              <a:rPr lang="en-US" sz="1250" i="1" dirty="0">
                <a:solidFill>
                  <a:srgbClr val="D4D4D1"/>
                </a:solidFill>
                <a:latin typeface="Roboto" pitchFamily="34" charset="0"/>
                <a:ea typeface="Roboto" pitchFamily="34" charset="-122"/>
                <a:cs typeface="Roboto" pitchFamily="34" charset="-120"/>
              </a:rPr>
              <a:t>: 0.95 F1-score indicates very good performance.</a:t>
            </a:r>
            <a:endParaRPr lang="en-US" sz="1250" dirty="0"/>
          </a:p>
        </p:txBody>
      </p:sp>
      <p:sp>
        <p:nvSpPr>
          <p:cNvPr id="17" name="Text 14"/>
          <p:cNvSpPr/>
          <p:nvPr/>
        </p:nvSpPr>
        <p:spPr>
          <a:xfrm>
            <a:off x="6045875" y="6592967"/>
            <a:ext cx="8025051" cy="255746"/>
          </a:xfrm>
          <a:prstGeom prst="rect">
            <a:avLst/>
          </a:prstGeom>
          <a:noFill/>
          <a:ln/>
        </p:spPr>
        <p:txBody>
          <a:bodyPr wrap="none" lIns="0" tIns="0" rIns="0" bIns="0" rtlCol="0" anchor="t"/>
          <a:lstStyle/>
          <a:p>
            <a:pPr algn="l" lvl="1" marL="685800" indent="-342900">
              <a:lnSpc>
                <a:spcPts val="2000"/>
              </a:lnSpc>
              <a:buSzPct val="100000"/>
              <a:buChar char="•"/>
            </a:pPr>
            <a:r>
              <a:rPr lang="en-US" sz="1250" i="1" dirty="0">
                <a:solidFill>
                  <a:srgbClr val="D4D4D1"/>
                </a:solidFill>
                <a:latin typeface="Roboto" pitchFamily="34" charset="0"/>
                <a:ea typeface="Roboto" pitchFamily="34" charset="-122"/>
                <a:cs typeface="Roboto" pitchFamily="34" charset="-120"/>
              </a:rPr>
              <a:t>For class </a:t>
            </a:r>
            <a:pPr algn="l" lvl="1" indent="0" marL="0">
              <a:lnSpc>
                <a:spcPts val="2000"/>
              </a:lnSpc>
              <a:buNone/>
            </a:pPr>
            <a:r>
              <a:rPr lang="en-US" sz="1250" b="1" i="1" dirty="0">
                <a:solidFill>
                  <a:srgbClr val="D4D4D1"/>
                </a:solidFill>
                <a:latin typeface="Roboto" pitchFamily="34" charset="0"/>
                <a:ea typeface="Roboto" pitchFamily="34" charset="-122"/>
                <a:cs typeface="Roboto" pitchFamily="34" charset="-120"/>
              </a:rPr>
              <a:t>1</a:t>
            </a:r>
            <a:pPr algn="l" lvl="1" indent="0" marL="0">
              <a:lnSpc>
                <a:spcPts val="2000"/>
              </a:lnSpc>
              <a:buNone/>
            </a:pPr>
            <a:r>
              <a:rPr lang="en-US" sz="1250" i="1" dirty="0">
                <a:solidFill>
                  <a:srgbClr val="D4D4D1"/>
                </a:solidFill>
                <a:latin typeface="Roboto" pitchFamily="34" charset="0"/>
                <a:ea typeface="Roboto" pitchFamily="34" charset="-122"/>
                <a:cs typeface="Roboto" pitchFamily="34" charset="-120"/>
              </a:rPr>
              <a:t>: 0.94 F1-score is also strong, meaning the model handles both classes well.</a:t>
            </a:r>
            <a:endParaRPr lang="en-US" sz="1250" dirty="0"/>
          </a:p>
        </p:txBody>
      </p:sp>
      <p:sp>
        <p:nvSpPr>
          <p:cNvPr id="18" name="Text 15"/>
          <p:cNvSpPr/>
          <p:nvPr/>
        </p:nvSpPr>
        <p:spPr>
          <a:xfrm>
            <a:off x="6045875" y="6904553"/>
            <a:ext cx="8025051" cy="255746"/>
          </a:xfrm>
          <a:prstGeom prst="rect">
            <a:avLst/>
          </a:prstGeom>
          <a:noFill/>
          <a:ln/>
        </p:spPr>
        <p:txBody>
          <a:bodyPr wrap="none" lIns="0" tIns="0" rIns="0" bIns="0" rtlCol="0" anchor="t"/>
          <a:lstStyle/>
          <a:p>
            <a:pPr algn="l" marL="342900" indent="-342900">
              <a:lnSpc>
                <a:spcPts val="2000"/>
              </a:lnSpc>
              <a:buSzPct val="100000"/>
              <a:buFont typeface="+mj-lt"/>
              <a:buAutoNum type="arabicPeriod" startAt="4"/>
            </a:pPr>
            <a:r>
              <a:rPr lang="en-US" sz="1250" b="1" i="1" dirty="0">
                <a:solidFill>
                  <a:srgbClr val="D4D4D1"/>
                </a:solidFill>
                <a:latin typeface="Roboto" pitchFamily="34" charset="0"/>
                <a:ea typeface="Roboto" pitchFamily="34" charset="-122"/>
                <a:cs typeface="Roboto" pitchFamily="34" charset="-120"/>
              </a:rPr>
              <a:t>Macro Average</a:t>
            </a:r>
            <a:pPr algn="l" indent="0" marL="0">
              <a:lnSpc>
                <a:spcPts val="2000"/>
              </a:lnSpc>
              <a:buNone/>
            </a:pPr>
            <a:r>
              <a:rPr lang="en-US" sz="1250" i="1" dirty="0">
                <a:solidFill>
                  <a:srgbClr val="D4D4D1"/>
                </a:solidFill>
                <a:latin typeface="Roboto" pitchFamily="34" charset="0"/>
                <a:ea typeface="Roboto" pitchFamily="34" charset="-122"/>
                <a:cs typeface="Roboto" pitchFamily="34" charset="-120"/>
              </a:rPr>
              <a:t>: Average precision, recall, and F1-score across both classes, treating each class equally.</a:t>
            </a:r>
            <a:endParaRPr lang="en-US" sz="1250" dirty="0"/>
          </a:p>
        </p:txBody>
      </p:sp>
      <p:sp>
        <p:nvSpPr>
          <p:cNvPr id="19" name="Text 16"/>
          <p:cNvSpPr/>
          <p:nvPr/>
        </p:nvSpPr>
        <p:spPr>
          <a:xfrm>
            <a:off x="6045875" y="7216140"/>
            <a:ext cx="8025051" cy="255746"/>
          </a:xfrm>
          <a:prstGeom prst="rect">
            <a:avLst/>
          </a:prstGeom>
          <a:noFill/>
          <a:ln/>
        </p:spPr>
        <p:txBody>
          <a:bodyPr wrap="none" lIns="0" tIns="0" rIns="0" bIns="0" rtlCol="0" anchor="t"/>
          <a:lstStyle/>
          <a:p>
            <a:pPr algn="l" marL="342900" indent="-342900">
              <a:lnSpc>
                <a:spcPts val="2000"/>
              </a:lnSpc>
              <a:buSzPct val="100000"/>
              <a:buFont typeface="+mj-lt"/>
              <a:buAutoNum type="arabicPeriod" startAt="5"/>
            </a:pPr>
            <a:r>
              <a:rPr lang="en-US" sz="1250" b="1" i="1" dirty="0">
                <a:solidFill>
                  <a:srgbClr val="D4D4D1"/>
                </a:solidFill>
                <a:latin typeface="Roboto" pitchFamily="34" charset="0"/>
                <a:ea typeface="Roboto" pitchFamily="34" charset="-122"/>
                <a:cs typeface="Roboto" pitchFamily="34" charset="-120"/>
              </a:rPr>
              <a:t>Weighted Average</a:t>
            </a:r>
            <a:pPr algn="l" indent="0" marL="0">
              <a:lnSpc>
                <a:spcPts val="2000"/>
              </a:lnSpc>
              <a:buNone/>
            </a:pPr>
            <a:r>
              <a:rPr lang="en-US" sz="1250" i="1" dirty="0">
                <a:solidFill>
                  <a:srgbClr val="D4D4D1"/>
                </a:solidFill>
                <a:latin typeface="Roboto" pitchFamily="34" charset="0"/>
                <a:ea typeface="Roboto" pitchFamily="34" charset="-122"/>
                <a:cs typeface="Roboto" pitchFamily="34" charset="-120"/>
              </a:rPr>
              <a:t>: Average metrics weighted by the number of samples in each class.</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88119"/>
            <a:ext cx="5486400" cy="7853363"/>
          </a:xfrm>
          <a:prstGeom prst="rect">
            <a:avLst/>
          </a:prstGeom>
        </p:spPr>
      </p:pic>
      <p:sp>
        <p:nvSpPr>
          <p:cNvPr id="3" name="Text 0"/>
          <p:cNvSpPr/>
          <p:nvPr/>
        </p:nvSpPr>
        <p:spPr>
          <a:xfrm>
            <a:off x="658535" y="647581"/>
            <a:ext cx="6166604" cy="587931"/>
          </a:xfrm>
          <a:prstGeom prst="rect">
            <a:avLst/>
          </a:prstGeom>
          <a:noFill/>
          <a:ln/>
        </p:spPr>
        <p:txBody>
          <a:bodyPr wrap="none" lIns="0" tIns="0" rIns="0" bIns="0" rtlCol="0" anchor="t"/>
          <a:lstStyle/>
          <a:p>
            <a:pPr indent="0" marL="0">
              <a:lnSpc>
                <a:spcPts val="4600"/>
              </a:lnSpc>
              <a:buNone/>
            </a:pPr>
            <a:r>
              <a:rPr lang="en-US" sz="3700" u="sng" dirty="0">
                <a:solidFill>
                  <a:srgbClr val="FAA1A1"/>
                </a:solidFill>
                <a:latin typeface="IBM Plex Sans Medium" pitchFamily="34" charset="0"/>
                <a:ea typeface="IBM Plex Sans Medium" pitchFamily="34" charset="-122"/>
                <a:cs typeface="IBM Plex Sans Medium" pitchFamily="34" charset="-120"/>
              </a:rPr>
              <a:t>..</a:t>
            </a:r>
            <a:pPr indent="0" marL="0">
              <a:lnSpc>
                <a:spcPts val="4600"/>
              </a:lnSpc>
              <a:buNone/>
            </a:pPr>
            <a:r>
              <a:rPr lang="en-US" sz="3700" i="1" u="sng" dirty="0">
                <a:solidFill>
                  <a:srgbClr val="F9D933"/>
                </a:solidFill>
                <a:latin typeface="IBM Plex Sans Medium" pitchFamily="34" charset="0"/>
                <a:ea typeface="IBM Plex Sans Medium" pitchFamily="34" charset="-122"/>
                <a:cs typeface="IBM Plex Sans Medium" pitchFamily="34" charset="-120"/>
              </a:rPr>
              <a:t>K-Nearest Neighbors (KNN)</a:t>
            </a:r>
            <a:endParaRPr lang="en-US" sz="3700" dirty="0"/>
          </a:p>
        </p:txBody>
      </p:sp>
      <p:sp>
        <p:nvSpPr>
          <p:cNvPr id="4" name="Shape 1"/>
          <p:cNvSpPr/>
          <p:nvPr/>
        </p:nvSpPr>
        <p:spPr>
          <a:xfrm>
            <a:off x="929283" y="1517690"/>
            <a:ext cx="22860" cy="6064210"/>
          </a:xfrm>
          <a:prstGeom prst="roundRect">
            <a:avLst>
              <a:gd name="adj" fmla="val 123467"/>
            </a:avLst>
          </a:prstGeom>
          <a:solidFill>
            <a:srgbClr val="61646A"/>
          </a:solidFill>
          <a:ln/>
        </p:spPr>
      </p:sp>
      <p:sp>
        <p:nvSpPr>
          <p:cNvPr id="5" name="Shape 2"/>
          <p:cNvSpPr/>
          <p:nvPr/>
        </p:nvSpPr>
        <p:spPr>
          <a:xfrm>
            <a:off x="1129486" y="1929408"/>
            <a:ext cx="658535" cy="22860"/>
          </a:xfrm>
          <a:prstGeom prst="roundRect">
            <a:avLst>
              <a:gd name="adj" fmla="val 123467"/>
            </a:avLst>
          </a:prstGeom>
          <a:solidFill>
            <a:srgbClr val="61646A"/>
          </a:solidFill>
          <a:ln/>
        </p:spPr>
      </p:sp>
      <p:sp>
        <p:nvSpPr>
          <p:cNvPr id="6" name="Shape 3"/>
          <p:cNvSpPr/>
          <p:nvPr/>
        </p:nvSpPr>
        <p:spPr>
          <a:xfrm>
            <a:off x="729079" y="1729264"/>
            <a:ext cx="423267" cy="423267"/>
          </a:xfrm>
          <a:prstGeom prst="roundRect">
            <a:avLst>
              <a:gd name="adj" fmla="val 6668"/>
            </a:avLst>
          </a:prstGeom>
          <a:solidFill>
            <a:srgbClr val="484B51"/>
          </a:solidFill>
          <a:ln/>
        </p:spPr>
      </p:sp>
      <p:sp>
        <p:nvSpPr>
          <p:cNvPr id="7" name="Text 4"/>
          <p:cNvSpPr/>
          <p:nvPr/>
        </p:nvSpPr>
        <p:spPr>
          <a:xfrm>
            <a:off x="856000" y="1799749"/>
            <a:ext cx="169307" cy="282297"/>
          </a:xfrm>
          <a:prstGeom prst="rect">
            <a:avLst/>
          </a:prstGeom>
          <a:noFill/>
          <a:ln/>
        </p:spPr>
        <p:txBody>
          <a:bodyPr wrap="none" lIns="0" tIns="0" rIns="0" bIns="0" rtlCol="0" anchor="t"/>
          <a:lstStyle/>
          <a:p>
            <a:pPr algn="ctr" indent="0" marL="0">
              <a:lnSpc>
                <a:spcPts val="2200"/>
              </a:lnSpc>
              <a:buNone/>
            </a:pPr>
            <a:r>
              <a:rPr lang="en-US" sz="2200" dirty="0">
                <a:solidFill>
                  <a:srgbClr val="D4D4D1"/>
                </a:solidFill>
                <a:latin typeface="IBM Plex Sans Medium" pitchFamily="34" charset="0"/>
                <a:ea typeface="IBM Plex Sans Medium" pitchFamily="34" charset="-122"/>
                <a:cs typeface="IBM Plex Sans Medium" pitchFamily="34" charset="-120"/>
              </a:rPr>
              <a:t>1</a:t>
            </a:r>
            <a:endParaRPr lang="en-US" sz="2200" dirty="0"/>
          </a:p>
        </p:txBody>
      </p:sp>
      <p:sp>
        <p:nvSpPr>
          <p:cNvPr id="8" name="Text 5"/>
          <p:cNvSpPr/>
          <p:nvPr/>
        </p:nvSpPr>
        <p:spPr>
          <a:xfrm>
            <a:off x="1975604" y="1705808"/>
            <a:ext cx="2351961" cy="293846"/>
          </a:xfrm>
          <a:prstGeom prst="rect">
            <a:avLst/>
          </a:prstGeom>
          <a:noFill/>
          <a:ln/>
        </p:spPr>
        <p:txBody>
          <a:bodyPr wrap="none" lIns="0" tIns="0" rIns="0" bIns="0" rtlCol="0" anchor="t"/>
          <a:lstStyle/>
          <a:p>
            <a:pPr algn="l" indent="0" marL="0">
              <a:lnSpc>
                <a:spcPts val="2300"/>
              </a:lnSpc>
              <a:buNone/>
            </a:pPr>
            <a:r>
              <a:rPr lang="en-US" sz="1850" i="1" dirty="0">
                <a:solidFill>
                  <a:srgbClr val="F44444"/>
                </a:solidFill>
                <a:latin typeface="IBM Plex Sans Medium" pitchFamily="34" charset="0"/>
                <a:ea typeface="IBM Plex Sans Medium" pitchFamily="34" charset="-122"/>
                <a:cs typeface="IBM Plex Sans Medium" pitchFamily="34" charset="-120"/>
              </a:rPr>
              <a:t>K Nearest Neighbors</a:t>
            </a:r>
            <a:endParaRPr lang="en-US" sz="1850" dirty="0"/>
          </a:p>
        </p:txBody>
      </p:sp>
      <p:sp>
        <p:nvSpPr>
          <p:cNvPr id="9" name="Text 6"/>
          <p:cNvSpPr/>
          <p:nvPr/>
        </p:nvSpPr>
        <p:spPr>
          <a:xfrm>
            <a:off x="1975604" y="2112526"/>
            <a:ext cx="6509861" cy="601980"/>
          </a:xfrm>
          <a:prstGeom prst="rect">
            <a:avLst/>
          </a:prstGeom>
          <a:noFill/>
          <a:ln/>
        </p:spPr>
        <p:txBody>
          <a:bodyPr wrap="square" lIns="0" tIns="0" rIns="0" bIns="0" rtlCol="0" anchor="t"/>
          <a:lstStyle/>
          <a:p>
            <a:pPr algn="l" indent="0" marL="0">
              <a:lnSpc>
                <a:spcPts val="2350"/>
              </a:lnSpc>
              <a:buNone/>
            </a:pPr>
            <a:r>
              <a:rPr lang="en-US" sz="1450" i="1" dirty="0">
                <a:solidFill>
                  <a:srgbClr val="D4D4D1"/>
                </a:solidFill>
                <a:latin typeface="Roboto" pitchFamily="34" charset="0"/>
                <a:ea typeface="Roboto" pitchFamily="34" charset="-122"/>
                <a:cs typeface="Roboto" pitchFamily="34" charset="-120"/>
              </a:rPr>
              <a:t>It is a </a:t>
            </a:r>
            <a:pPr algn="l" indent="0" marL="0">
              <a:lnSpc>
                <a:spcPts val="2350"/>
              </a:lnSpc>
              <a:buNone/>
            </a:pPr>
            <a:r>
              <a:rPr lang="en-US" sz="1450" b="1" i="1" dirty="0">
                <a:solidFill>
                  <a:srgbClr val="D4D4D1"/>
                </a:solidFill>
                <a:latin typeface="Roboto" pitchFamily="34" charset="0"/>
                <a:ea typeface="Roboto" pitchFamily="34" charset="-122"/>
                <a:cs typeface="Roboto" pitchFamily="34" charset="-120"/>
              </a:rPr>
              <a:t>supervised machine learning algorithm</a:t>
            </a:r>
            <a:pPr algn="l" indent="0" marL="0">
              <a:lnSpc>
                <a:spcPts val="2350"/>
              </a:lnSpc>
              <a:buNone/>
            </a:pPr>
            <a:r>
              <a:rPr lang="en-US" sz="1450" i="1" dirty="0">
                <a:solidFill>
                  <a:srgbClr val="D4D4D1"/>
                </a:solidFill>
                <a:latin typeface="Roboto" pitchFamily="34" charset="0"/>
                <a:ea typeface="Roboto" pitchFamily="34" charset="-122"/>
                <a:cs typeface="Roboto" pitchFamily="34" charset="-120"/>
              </a:rPr>
              <a:t> used for </a:t>
            </a:r>
            <a:pPr algn="l" indent="0" marL="0">
              <a:lnSpc>
                <a:spcPts val="2350"/>
              </a:lnSpc>
              <a:buNone/>
            </a:pPr>
            <a:r>
              <a:rPr lang="en-US" sz="1450" b="1" i="1" dirty="0">
                <a:solidFill>
                  <a:srgbClr val="D4D4D1"/>
                </a:solidFill>
                <a:latin typeface="Roboto" pitchFamily="34" charset="0"/>
                <a:ea typeface="Roboto" pitchFamily="34" charset="-122"/>
                <a:cs typeface="Roboto" pitchFamily="34" charset="-120"/>
              </a:rPr>
              <a:t>classification and regression tasks</a:t>
            </a:r>
            <a:pPr algn="l" indent="0" marL="0">
              <a:lnSpc>
                <a:spcPts val="2350"/>
              </a:lnSpc>
              <a:buNone/>
            </a:pPr>
            <a:r>
              <a:rPr lang="en-US" sz="1450" i="1" dirty="0">
                <a:solidFill>
                  <a:srgbClr val="D4D4D1"/>
                </a:solidFill>
                <a:latin typeface="Roboto" pitchFamily="34" charset="0"/>
                <a:ea typeface="Roboto" pitchFamily="34" charset="-122"/>
                <a:cs typeface="Roboto" pitchFamily="34" charset="-120"/>
              </a:rPr>
              <a:t>. </a:t>
            </a:r>
            <a:endParaRPr lang="en-US" sz="1450" dirty="0"/>
          </a:p>
        </p:txBody>
      </p:sp>
      <p:sp>
        <p:nvSpPr>
          <p:cNvPr id="10" name="Shape 7"/>
          <p:cNvSpPr/>
          <p:nvPr/>
        </p:nvSpPr>
        <p:spPr>
          <a:xfrm>
            <a:off x="1129486" y="3502462"/>
            <a:ext cx="658535" cy="22860"/>
          </a:xfrm>
          <a:prstGeom prst="roundRect">
            <a:avLst>
              <a:gd name="adj" fmla="val 123467"/>
            </a:avLst>
          </a:prstGeom>
          <a:solidFill>
            <a:srgbClr val="61646A"/>
          </a:solidFill>
          <a:ln/>
        </p:spPr>
      </p:sp>
      <p:sp>
        <p:nvSpPr>
          <p:cNvPr id="11" name="Shape 8"/>
          <p:cNvSpPr/>
          <p:nvPr/>
        </p:nvSpPr>
        <p:spPr>
          <a:xfrm>
            <a:off x="729079" y="3302318"/>
            <a:ext cx="423267" cy="423267"/>
          </a:xfrm>
          <a:prstGeom prst="roundRect">
            <a:avLst>
              <a:gd name="adj" fmla="val 6668"/>
            </a:avLst>
          </a:prstGeom>
          <a:solidFill>
            <a:srgbClr val="484B51"/>
          </a:solidFill>
          <a:ln/>
        </p:spPr>
      </p:sp>
      <p:sp>
        <p:nvSpPr>
          <p:cNvPr id="12" name="Text 9"/>
          <p:cNvSpPr/>
          <p:nvPr/>
        </p:nvSpPr>
        <p:spPr>
          <a:xfrm>
            <a:off x="856000" y="3372803"/>
            <a:ext cx="169307" cy="282297"/>
          </a:xfrm>
          <a:prstGeom prst="rect">
            <a:avLst/>
          </a:prstGeom>
          <a:noFill/>
          <a:ln/>
        </p:spPr>
        <p:txBody>
          <a:bodyPr wrap="none" lIns="0" tIns="0" rIns="0" bIns="0" rtlCol="0" anchor="t"/>
          <a:lstStyle/>
          <a:p>
            <a:pPr algn="ctr" indent="0" marL="0">
              <a:lnSpc>
                <a:spcPts val="2200"/>
              </a:lnSpc>
              <a:buNone/>
            </a:pPr>
            <a:r>
              <a:rPr lang="en-US" sz="2200" dirty="0">
                <a:solidFill>
                  <a:srgbClr val="D4D4D1"/>
                </a:solidFill>
                <a:latin typeface="IBM Plex Sans Medium" pitchFamily="34" charset="0"/>
                <a:ea typeface="IBM Plex Sans Medium" pitchFamily="34" charset="-122"/>
                <a:cs typeface="IBM Plex Sans Medium" pitchFamily="34" charset="-120"/>
              </a:rPr>
              <a:t>2</a:t>
            </a:r>
            <a:endParaRPr lang="en-US" sz="2200" dirty="0"/>
          </a:p>
        </p:txBody>
      </p:sp>
      <p:sp>
        <p:nvSpPr>
          <p:cNvPr id="13" name="Text 10"/>
          <p:cNvSpPr/>
          <p:nvPr/>
        </p:nvSpPr>
        <p:spPr>
          <a:xfrm>
            <a:off x="1975604" y="3278862"/>
            <a:ext cx="2351961" cy="293846"/>
          </a:xfrm>
          <a:prstGeom prst="rect">
            <a:avLst/>
          </a:prstGeom>
          <a:noFill/>
          <a:ln/>
        </p:spPr>
        <p:txBody>
          <a:bodyPr wrap="none" lIns="0" tIns="0" rIns="0" bIns="0" rtlCol="0" anchor="t"/>
          <a:lstStyle/>
          <a:p>
            <a:pPr algn="l" indent="0" marL="0">
              <a:lnSpc>
                <a:spcPts val="2300"/>
              </a:lnSpc>
              <a:buNone/>
            </a:pPr>
            <a:r>
              <a:rPr lang="en-US" sz="1850" i="1" dirty="0">
                <a:solidFill>
                  <a:srgbClr val="FFD1A7"/>
                </a:solidFill>
                <a:latin typeface="IBM Plex Sans Medium" pitchFamily="34" charset="0"/>
                <a:ea typeface="IBM Plex Sans Medium" pitchFamily="34" charset="-122"/>
                <a:cs typeface="IBM Plex Sans Medium" pitchFamily="34" charset="-120"/>
              </a:rPr>
              <a:t>Distance Calculation</a:t>
            </a:r>
            <a:endParaRPr lang="en-US" sz="1850" dirty="0"/>
          </a:p>
        </p:txBody>
      </p:sp>
      <p:sp>
        <p:nvSpPr>
          <p:cNvPr id="14" name="Text 11"/>
          <p:cNvSpPr/>
          <p:nvPr/>
        </p:nvSpPr>
        <p:spPr>
          <a:xfrm>
            <a:off x="1975604" y="3685580"/>
            <a:ext cx="6509861" cy="601980"/>
          </a:xfrm>
          <a:prstGeom prst="rect">
            <a:avLst/>
          </a:prstGeom>
          <a:noFill/>
          <a:ln/>
        </p:spPr>
        <p:txBody>
          <a:bodyPr wrap="square" lIns="0" tIns="0" rIns="0" bIns="0" rtlCol="0" anchor="t"/>
          <a:lstStyle/>
          <a:p>
            <a:pPr algn="l" indent="0" marL="0">
              <a:lnSpc>
                <a:spcPts val="2350"/>
              </a:lnSpc>
              <a:buNone/>
            </a:pPr>
            <a:r>
              <a:rPr lang="en-US" sz="1450" i="1" dirty="0">
                <a:solidFill>
                  <a:srgbClr val="D4D4D1"/>
                </a:solidFill>
                <a:latin typeface="Roboto" pitchFamily="34" charset="0"/>
                <a:ea typeface="Roboto" pitchFamily="34" charset="-122"/>
                <a:cs typeface="Roboto" pitchFamily="34" charset="-120"/>
              </a:rPr>
              <a:t>KNN calculates distances between a new data point and all existing data points in the training set.</a:t>
            </a:r>
            <a:endParaRPr lang="en-US" sz="1450" dirty="0"/>
          </a:p>
        </p:txBody>
      </p:sp>
      <p:sp>
        <p:nvSpPr>
          <p:cNvPr id="15" name="Shape 12"/>
          <p:cNvSpPr/>
          <p:nvPr/>
        </p:nvSpPr>
        <p:spPr>
          <a:xfrm>
            <a:off x="1129486" y="5075515"/>
            <a:ext cx="658535" cy="22860"/>
          </a:xfrm>
          <a:prstGeom prst="roundRect">
            <a:avLst>
              <a:gd name="adj" fmla="val 123467"/>
            </a:avLst>
          </a:prstGeom>
          <a:solidFill>
            <a:srgbClr val="61646A"/>
          </a:solidFill>
          <a:ln/>
        </p:spPr>
      </p:sp>
      <p:sp>
        <p:nvSpPr>
          <p:cNvPr id="16" name="Shape 13"/>
          <p:cNvSpPr/>
          <p:nvPr/>
        </p:nvSpPr>
        <p:spPr>
          <a:xfrm>
            <a:off x="729079" y="4875371"/>
            <a:ext cx="423267" cy="423267"/>
          </a:xfrm>
          <a:prstGeom prst="roundRect">
            <a:avLst>
              <a:gd name="adj" fmla="val 6668"/>
            </a:avLst>
          </a:prstGeom>
          <a:solidFill>
            <a:srgbClr val="484B51"/>
          </a:solidFill>
          <a:ln/>
        </p:spPr>
      </p:sp>
      <p:sp>
        <p:nvSpPr>
          <p:cNvPr id="17" name="Text 14"/>
          <p:cNvSpPr/>
          <p:nvPr/>
        </p:nvSpPr>
        <p:spPr>
          <a:xfrm>
            <a:off x="856000" y="4945856"/>
            <a:ext cx="169307" cy="282297"/>
          </a:xfrm>
          <a:prstGeom prst="rect">
            <a:avLst/>
          </a:prstGeom>
          <a:noFill/>
          <a:ln/>
        </p:spPr>
        <p:txBody>
          <a:bodyPr wrap="none" lIns="0" tIns="0" rIns="0" bIns="0" rtlCol="0" anchor="t"/>
          <a:lstStyle/>
          <a:p>
            <a:pPr algn="ctr" indent="0" marL="0">
              <a:lnSpc>
                <a:spcPts val="2200"/>
              </a:lnSpc>
              <a:buNone/>
            </a:pPr>
            <a:r>
              <a:rPr lang="en-US" sz="2200" dirty="0">
                <a:solidFill>
                  <a:srgbClr val="D4D4D1"/>
                </a:solidFill>
                <a:latin typeface="IBM Plex Sans Medium" pitchFamily="34" charset="0"/>
                <a:ea typeface="IBM Plex Sans Medium" pitchFamily="34" charset="-122"/>
                <a:cs typeface="IBM Plex Sans Medium" pitchFamily="34" charset="-120"/>
              </a:rPr>
              <a:t>3</a:t>
            </a:r>
            <a:endParaRPr lang="en-US" sz="2200" dirty="0"/>
          </a:p>
        </p:txBody>
      </p:sp>
      <p:sp>
        <p:nvSpPr>
          <p:cNvPr id="18" name="Text 15"/>
          <p:cNvSpPr/>
          <p:nvPr/>
        </p:nvSpPr>
        <p:spPr>
          <a:xfrm>
            <a:off x="1975604" y="4851916"/>
            <a:ext cx="2351961" cy="293846"/>
          </a:xfrm>
          <a:prstGeom prst="rect">
            <a:avLst/>
          </a:prstGeom>
          <a:noFill/>
          <a:ln/>
        </p:spPr>
        <p:txBody>
          <a:bodyPr wrap="none" lIns="0" tIns="0" rIns="0" bIns="0" rtlCol="0" anchor="t"/>
          <a:lstStyle/>
          <a:p>
            <a:pPr algn="l" indent="0" marL="0">
              <a:lnSpc>
                <a:spcPts val="2300"/>
              </a:lnSpc>
              <a:buNone/>
            </a:pPr>
            <a:r>
              <a:rPr lang="en-US" sz="1850" b="1" i="1" dirty="0">
                <a:solidFill>
                  <a:srgbClr val="5E98F1"/>
                </a:solidFill>
                <a:latin typeface="IBM Plex Sans Medium" pitchFamily="34" charset="0"/>
                <a:ea typeface="IBM Plex Sans Medium" pitchFamily="34" charset="-122"/>
                <a:cs typeface="IBM Plex Sans Medium" pitchFamily="34" charset="-120"/>
              </a:rPr>
              <a:t>Key metrices</a:t>
            </a:r>
            <a:endParaRPr lang="en-US" sz="1850" dirty="0"/>
          </a:p>
        </p:txBody>
      </p:sp>
      <p:sp>
        <p:nvSpPr>
          <p:cNvPr id="19" name="Text 16"/>
          <p:cNvSpPr/>
          <p:nvPr/>
        </p:nvSpPr>
        <p:spPr>
          <a:xfrm>
            <a:off x="1975604" y="5258633"/>
            <a:ext cx="6509861" cy="300990"/>
          </a:xfrm>
          <a:prstGeom prst="rect">
            <a:avLst/>
          </a:prstGeom>
          <a:noFill/>
          <a:ln/>
        </p:spPr>
        <p:txBody>
          <a:bodyPr wrap="none" lIns="0" tIns="0" rIns="0" bIns="0" rtlCol="0" anchor="t"/>
          <a:lstStyle/>
          <a:p>
            <a:pPr algn="l" marL="342900" indent="-342900">
              <a:lnSpc>
                <a:spcPts val="2350"/>
              </a:lnSpc>
              <a:buSzPct val="100000"/>
              <a:buFont typeface="+mj-lt"/>
              <a:buAutoNum type="arabicPeriod" startAt="1"/>
            </a:pPr>
            <a:r>
              <a:rPr lang="en-US" sz="1450" b="1" i="1" dirty="0">
                <a:solidFill>
                  <a:srgbClr val="D4D4D1"/>
                </a:solidFill>
                <a:latin typeface="Roboto" pitchFamily="34" charset="0"/>
                <a:ea typeface="Roboto" pitchFamily="34" charset="-122"/>
                <a:cs typeface="Roboto" pitchFamily="34" charset="-120"/>
              </a:rPr>
              <a:t>Precision</a:t>
            </a:r>
            <a:pPr algn="l" indent="0" marL="0">
              <a:lnSpc>
                <a:spcPts val="2350"/>
              </a:lnSpc>
              <a:buNone/>
            </a:pPr>
            <a:r>
              <a:rPr lang="en-US" sz="1450" i="1" dirty="0">
                <a:solidFill>
                  <a:srgbClr val="D4D4D1"/>
                </a:solidFill>
                <a:latin typeface="Roboto" pitchFamily="34" charset="0"/>
                <a:ea typeface="Roboto" pitchFamily="34" charset="-122"/>
                <a:cs typeface="Roboto" pitchFamily="34" charset="-120"/>
              </a:rPr>
              <a:t>:</a:t>
            </a:r>
            <a:endParaRPr lang="en-US" sz="1450" dirty="0"/>
          </a:p>
        </p:txBody>
      </p:sp>
      <p:sp>
        <p:nvSpPr>
          <p:cNvPr id="20" name="Text 17"/>
          <p:cNvSpPr/>
          <p:nvPr/>
        </p:nvSpPr>
        <p:spPr>
          <a:xfrm>
            <a:off x="1975604" y="5625465"/>
            <a:ext cx="6509861" cy="300990"/>
          </a:xfrm>
          <a:prstGeom prst="rect">
            <a:avLst/>
          </a:prstGeom>
          <a:noFill/>
          <a:ln/>
        </p:spPr>
        <p:txBody>
          <a:bodyPr wrap="none" lIns="0" tIns="0" rIns="0" bIns="0" rtlCol="0" anchor="t"/>
          <a:lstStyle/>
          <a:p>
            <a:pPr algn="l" lvl="1" marL="685800" indent="-342900">
              <a:lnSpc>
                <a:spcPts val="2350"/>
              </a:lnSpc>
              <a:buSzPct val="100000"/>
              <a:buChar char="•"/>
            </a:pPr>
            <a:r>
              <a:rPr lang="en-US" sz="1450" i="1" dirty="0">
                <a:solidFill>
                  <a:srgbClr val="D4D4D1"/>
                </a:solidFill>
                <a:latin typeface="Roboto" pitchFamily="34" charset="0"/>
                <a:ea typeface="Roboto" pitchFamily="34" charset="-122"/>
                <a:cs typeface="Roboto" pitchFamily="34" charset="-120"/>
              </a:rPr>
              <a:t>For class 0: Out of all predicted class 0 instances, 93% were correct.</a:t>
            </a:r>
            <a:endParaRPr lang="en-US" sz="1450" dirty="0"/>
          </a:p>
        </p:txBody>
      </p:sp>
      <p:sp>
        <p:nvSpPr>
          <p:cNvPr id="21" name="Text 18"/>
          <p:cNvSpPr/>
          <p:nvPr/>
        </p:nvSpPr>
        <p:spPr>
          <a:xfrm>
            <a:off x="1975604" y="5992297"/>
            <a:ext cx="6509861" cy="300990"/>
          </a:xfrm>
          <a:prstGeom prst="rect">
            <a:avLst/>
          </a:prstGeom>
          <a:noFill/>
          <a:ln/>
        </p:spPr>
        <p:txBody>
          <a:bodyPr wrap="none" lIns="0" tIns="0" rIns="0" bIns="0" rtlCol="0" anchor="t"/>
          <a:lstStyle/>
          <a:p>
            <a:pPr algn="l" lvl="1" marL="685800" indent="-342900">
              <a:lnSpc>
                <a:spcPts val="2350"/>
              </a:lnSpc>
              <a:buSzPct val="100000"/>
              <a:buChar char="•"/>
            </a:pPr>
            <a:r>
              <a:rPr lang="en-US" sz="1450" i="1" dirty="0">
                <a:solidFill>
                  <a:srgbClr val="D4D4D1"/>
                </a:solidFill>
                <a:latin typeface="Roboto" pitchFamily="34" charset="0"/>
                <a:ea typeface="Roboto" pitchFamily="34" charset="-122"/>
                <a:cs typeface="Roboto" pitchFamily="34" charset="-120"/>
              </a:rPr>
              <a:t>For class 1: All predicted class 1 instances were correct (100%).</a:t>
            </a:r>
            <a:endParaRPr lang="en-US" sz="1450" dirty="0"/>
          </a:p>
        </p:txBody>
      </p:sp>
      <p:sp>
        <p:nvSpPr>
          <p:cNvPr id="22" name="Text 19"/>
          <p:cNvSpPr/>
          <p:nvPr/>
        </p:nvSpPr>
        <p:spPr>
          <a:xfrm>
            <a:off x="1975604" y="6359128"/>
            <a:ext cx="6509861" cy="300990"/>
          </a:xfrm>
          <a:prstGeom prst="rect">
            <a:avLst/>
          </a:prstGeom>
          <a:noFill/>
          <a:ln/>
        </p:spPr>
        <p:txBody>
          <a:bodyPr wrap="none" lIns="0" tIns="0" rIns="0" bIns="0" rtlCol="0" anchor="t"/>
          <a:lstStyle/>
          <a:p>
            <a:pPr algn="l" marL="342900" indent="-342900">
              <a:lnSpc>
                <a:spcPts val="2350"/>
              </a:lnSpc>
              <a:buSzPct val="100000"/>
              <a:buFont typeface="+mj-lt"/>
              <a:buAutoNum type="arabicPeriod" startAt="2"/>
            </a:pPr>
            <a:r>
              <a:rPr lang="en-US" sz="1450" b="1" i="1" dirty="0">
                <a:solidFill>
                  <a:srgbClr val="D4D4D1"/>
                </a:solidFill>
                <a:latin typeface="Roboto" pitchFamily="34" charset="0"/>
                <a:ea typeface="Roboto" pitchFamily="34" charset="-122"/>
                <a:cs typeface="Roboto" pitchFamily="34" charset="-120"/>
              </a:rPr>
              <a:t>Recall</a:t>
            </a:r>
            <a:pPr algn="l" indent="0" marL="0">
              <a:lnSpc>
                <a:spcPts val="2350"/>
              </a:lnSpc>
              <a:buNone/>
            </a:pPr>
            <a:r>
              <a:rPr lang="en-US" sz="1450" i="1" dirty="0">
                <a:solidFill>
                  <a:srgbClr val="D4D4D1"/>
                </a:solidFill>
                <a:latin typeface="Roboto" pitchFamily="34" charset="0"/>
                <a:ea typeface="Roboto" pitchFamily="34" charset="-122"/>
                <a:cs typeface="Roboto" pitchFamily="34" charset="-120"/>
              </a:rPr>
              <a:t>:</a:t>
            </a:r>
            <a:endParaRPr lang="en-US" sz="1450" dirty="0"/>
          </a:p>
        </p:txBody>
      </p:sp>
      <p:sp>
        <p:nvSpPr>
          <p:cNvPr id="23" name="Text 20"/>
          <p:cNvSpPr/>
          <p:nvPr/>
        </p:nvSpPr>
        <p:spPr>
          <a:xfrm>
            <a:off x="1975604" y="6725960"/>
            <a:ext cx="6509861" cy="300990"/>
          </a:xfrm>
          <a:prstGeom prst="rect">
            <a:avLst/>
          </a:prstGeom>
          <a:noFill/>
          <a:ln/>
        </p:spPr>
        <p:txBody>
          <a:bodyPr wrap="none" lIns="0" tIns="0" rIns="0" bIns="0" rtlCol="0" anchor="t"/>
          <a:lstStyle/>
          <a:p>
            <a:pPr algn="l" lvl="1" marL="685800" indent="-342900">
              <a:lnSpc>
                <a:spcPts val="2350"/>
              </a:lnSpc>
              <a:buSzPct val="100000"/>
              <a:buChar char="•"/>
            </a:pPr>
            <a:r>
              <a:rPr lang="en-US" sz="1450" i="1" dirty="0">
                <a:solidFill>
                  <a:srgbClr val="D4D4D1"/>
                </a:solidFill>
                <a:latin typeface="Roboto" pitchFamily="34" charset="0"/>
                <a:ea typeface="Roboto" pitchFamily="34" charset="-122"/>
                <a:cs typeface="Roboto" pitchFamily="34" charset="-120"/>
              </a:rPr>
              <a:t>For class 0: All actual class 0 instances were identified (100%).</a:t>
            </a:r>
            <a:endParaRPr lang="en-US" sz="1450" dirty="0"/>
          </a:p>
        </p:txBody>
      </p:sp>
      <p:sp>
        <p:nvSpPr>
          <p:cNvPr id="24" name="Text 21"/>
          <p:cNvSpPr/>
          <p:nvPr/>
        </p:nvSpPr>
        <p:spPr>
          <a:xfrm>
            <a:off x="1975604" y="7092791"/>
            <a:ext cx="6509861" cy="300990"/>
          </a:xfrm>
          <a:prstGeom prst="rect">
            <a:avLst/>
          </a:prstGeom>
          <a:noFill/>
          <a:ln/>
        </p:spPr>
        <p:txBody>
          <a:bodyPr wrap="none" lIns="0" tIns="0" rIns="0" bIns="0" rtlCol="0" anchor="t"/>
          <a:lstStyle/>
          <a:p>
            <a:pPr algn="l" lvl="1" marL="685800" indent="-342900">
              <a:lnSpc>
                <a:spcPts val="2350"/>
              </a:lnSpc>
              <a:buSzPct val="100000"/>
              <a:buChar char="•"/>
            </a:pPr>
            <a:r>
              <a:rPr lang="en-US" sz="1450" i="1" dirty="0">
                <a:solidFill>
                  <a:srgbClr val="D4D4D1"/>
                </a:solidFill>
                <a:latin typeface="Roboto" pitchFamily="34" charset="0"/>
                <a:ea typeface="Roboto" pitchFamily="34" charset="-122"/>
                <a:cs typeface="Roboto" pitchFamily="34" charset="-120"/>
              </a:rPr>
              <a:t>For class 1: 91% of actual class 1 instances were correctly identified.</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218480"/>
            <a:ext cx="5486400" cy="7792641"/>
          </a:xfrm>
          <a:prstGeom prst="rect">
            <a:avLst/>
          </a:prstGeom>
        </p:spPr>
      </p:pic>
      <p:sp>
        <p:nvSpPr>
          <p:cNvPr id="3" name="Text 0"/>
          <p:cNvSpPr/>
          <p:nvPr/>
        </p:nvSpPr>
        <p:spPr>
          <a:xfrm>
            <a:off x="6251258" y="601504"/>
            <a:ext cx="6113978" cy="546259"/>
          </a:xfrm>
          <a:prstGeom prst="rect">
            <a:avLst/>
          </a:prstGeom>
          <a:noFill/>
          <a:ln/>
        </p:spPr>
        <p:txBody>
          <a:bodyPr wrap="none" lIns="0" tIns="0" rIns="0" bIns="0" rtlCol="0" anchor="t"/>
          <a:lstStyle/>
          <a:p>
            <a:pPr indent="0" marL="0">
              <a:lnSpc>
                <a:spcPts val="4300"/>
              </a:lnSpc>
              <a:buNone/>
            </a:pPr>
            <a:r>
              <a:rPr lang="en-US" sz="3400" i="1" u="sng" dirty="0">
                <a:solidFill>
                  <a:srgbClr val="FAA1A1"/>
                </a:solidFill>
                <a:latin typeface="IBM Plex Sans Medium" pitchFamily="34" charset="0"/>
                <a:ea typeface="IBM Plex Sans Medium" pitchFamily="34" charset="-122"/>
                <a:cs typeface="IBM Plex Sans Medium" pitchFamily="34" charset="-120"/>
              </a:rPr>
              <a:t>Evaluating Model Performance</a:t>
            </a:r>
            <a:endParaRPr lang="en-US" sz="3400" dirty="0"/>
          </a:p>
        </p:txBody>
      </p:sp>
      <p:sp>
        <p:nvSpPr>
          <p:cNvPr id="4" name="Text 1"/>
          <p:cNvSpPr/>
          <p:nvPr/>
        </p:nvSpPr>
        <p:spPr>
          <a:xfrm>
            <a:off x="6251258" y="1502688"/>
            <a:ext cx="7614285" cy="436959"/>
          </a:xfrm>
          <a:prstGeom prst="rect">
            <a:avLst/>
          </a:prstGeom>
          <a:noFill/>
          <a:ln/>
        </p:spPr>
        <p:txBody>
          <a:bodyPr wrap="none" lIns="0" tIns="0" rIns="0" bIns="0" rtlCol="0" anchor="t"/>
          <a:lstStyle/>
          <a:p>
            <a:pPr algn="ctr" indent="0" marL="0">
              <a:lnSpc>
                <a:spcPts val="3400"/>
              </a:lnSpc>
              <a:buNone/>
            </a:pPr>
            <a:r>
              <a:rPr lang="en-US" sz="3400" dirty="0">
                <a:solidFill>
                  <a:srgbClr val="D4D4D1"/>
                </a:solidFill>
                <a:latin typeface="IBM Plex Sans Medium" pitchFamily="34" charset="0"/>
                <a:ea typeface="IBM Plex Sans Medium" pitchFamily="34" charset="-122"/>
                <a:cs typeface="IBM Plex Sans Medium" pitchFamily="34" charset="-120"/>
              </a:rPr>
              <a:t>97%</a:t>
            </a:r>
            <a:endParaRPr lang="en-US" sz="3400" dirty="0"/>
          </a:p>
        </p:txBody>
      </p:sp>
      <p:sp>
        <p:nvSpPr>
          <p:cNvPr id="5" name="Text 2"/>
          <p:cNvSpPr/>
          <p:nvPr/>
        </p:nvSpPr>
        <p:spPr>
          <a:xfrm>
            <a:off x="8692634" y="2212657"/>
            <a:ext cx="2731532" cy="341352"/>
          </a:xfrm>
          <a:prstGeom prst="rect">
            <a:avLst/>
          </a:prstGeom>
          <a:noFill/>
          <a:ln/>
        </p:spPr>
        <p:txBody>
          <a:bodyPr wrap="none" lIns="0" tIns="0" rIns="0" bIns="0" rtlCol="0" anchor="t"/>
          <a:lstStyle/>
          <a:p>
            <a:pPr algn="ctr" indent="0" marL="0">
              <a:lnSpc>
                <a:spcPts val="2650"/>
              </a:lnSpc>
              <a:buNone/>
            </a:pPr>
            <a:r>
              <a:rPr lang="en-US" sz="2150" dirty="0">
                <a:solidFill>
                  <a:srgbClr val="5E98F1"/>
                </a:solidFill>
                <a:latin typeface="IBM Plex Sans Medium" pitchFamily="34" charset="0"/>
                <a:ea typeface="IBM Plex Sans Medium" pitchFamily="34" charset="-122"/>
                <a:cs typeface="IBM Plex Sans Medium" pitchFamily="34" charset="-120"/>
              </a:rPr>
              <a:t>Logistic regression</a:t>
            </a:r>
            <a:endParaRPr lang="en-US" sz="2150" dirty="0"/>
          </a:p>
        </p:txBody>
      </p:sp>
      <p:sp>
        <p:nvSpPr>
          <p:cNvPr id="6" name="Text 3"/>
          <p:cNvSpPr/>
          <p:nvPr/>
        </p:nvSpPr>
        <p:spPr>
          <a:xfrm>
            <a:off x="6251258" y="2685098"/>
            <a:ext cx="7614285" cy="349568"/>
          </a:xfrm>
          <a:prstGeom prst="rect">
            <a:avLst/>
          </a:prstGeom>
          <a:noFill/>
          <a:ln/>
        </p:spPr>
        <p:txBody>
          <a:bodyPr wrap="none" lIns="0" tIns="0" rIns="0" bIns="0" rtlCol="0" anchor="t"/>
          <a:lstStyle/>
          <a:p>
            <a:pPr algn="ctr" indent="0" marL="0">
              <a:lnSpc>
                <a:spcPts val="2750"/>
              </a:lnSpc>
              <a:buNone/>
            </a:pPr>
            <a:r>
              <a:rPr lang="en-US" sz="1700" dirty="0">
                <a:solidFill>
                  <a:srgbClr val="5E98F1"/>
                </a:solidFill>
                <a:latin typeface="Roboto" pitchFamily="34" charset="0"/>
                <a:ea typeface="Roboto" pitchFamily="34" charset="-122"/>
                <a:cs typeface="Roboto" pitchFamily="34" charset="-120"/>
              </a:rPr>
              <a:t>"predicts probabilities with a linear model"</a:t>
            </a:r>
            <a:endParaRPr lang="en-US" sz="1700" dirty="0"/>
          </a:p>
        </p:txBody>
      </p:sp>
      <p:sp>
        <p:nvSpPr>
          <p:cNvPr id="7" name="Text 4"/>
          <p:cNvSpPr/>
          <p:nvPr/>
        </p:nvSpPr>
        <p:spPr>
          <a:xfrm>
            <a:off x="6251258" y="3799403"/>
            <a:ext cx="7614285" cy="436959"/>
          </a:xfrm>
          <a:prstGeom prst="rect">
            <a:avLst/>
          </a:prstGeom>
          <a:noFill/>
          <a:ln/>
        </p:spPr>
        <p:txBody>
          <a:bodyPr wrap="none" lIns="0" tIns="0" rIns="0" bIns="0" rtlCol="0" anchor="t"/>
          <a:lstStyle/>
          <a:p>
            <a:pPr algn="ctr" indent="0" marL="0">
              <a:lnSpc>
                <a:spcPts val="3400"/>
              </a:lnSpc>
              <a:buNone/>
            </a:pPr>
            <a:r>
              <a:rPr lang="en-US" sz="3400" dirty="0">
                <a:solidFill>
                  <a:srgbClr val="D4D4D1"/>
                </a:solidFill>
                <a:latin typeface="IBM Plex Sans Medium" pitchFamily="34" charset="0"/>
                <a:ea typeface="IBM Plex Sans Medium" pitchFamily="34" charset="-122"/>
                <a:cs typeface="IBM Plex Sans Medium" pitchFamily="34" charset="-120"/>
              </a:rPr>
              <a:t>94%</a:t>
            </a:r>
            <a:endParaRPr lang="en-US" sz="3400" dirty="0"/>
          </a:p>
        </p:txBody>
      </p:sp>
      <p:sp>
        <p:nvSpPr>
          <p:cNvPr id="8" name="Text 5"/>
          <p:cNvSpPr/>
          <p:nvPr/>
        </p:nvSpPr>
        <p:spPr>
          <a:xfrm>
            <a:off x="8692634" y="4509373"/>
            <a:ext cx="2731532" cy="341352"/>
          </a:xfrm>
          <a:prstGeom prst="rect">
            <a:avLst/>
          </a:prstGeom>
          <a:noFill/>
          <a:ln/>
        </p:spPr>
        <p:txBody>
          <a:bodyPr wrap="none" lIns="0" tIns="0" rIns="0" bIns="0" rtlCol="0" anchor="t"/>
          <a:lstStyle/>
          <a:p>
            <a:pPr algn="ctr" indent="0" marL="0">
              <a:lnSpc>
                <a:spcPts val="2650"/>
              </a:lnSpc>
              <a:buNone/>
            </a:pPr>
            <a:r>
              <a:rPr lang="en-US" sz="2150" dirty="0">
                <a:solidFill>
                  <a:srgbClr val="5E98F1"/>
                </a:solidFill>
                <a:latin typeface="IBM Plex Sans Medium" pitchFamily="34" charset="0"/>
                <a:ea typeface="IBM Plex Sans Medium" pitchFamily="34" charset="-122"/>
                <a:cs typeface="IBM Plex Sans Medium" pitchFamily="34" charset="-120"/>
              </a:rPr>
              <a:t>Decision tree</a:t>
            </a:r>
            <a:endParaRPr lang="en-US" sz="2150" dirty="0"/>
          </a:p>
        </p:txBody>
      </p:sp>
      <p:sp>
        <p:nvSpPr>
          <p:cNvPr id="9" name="Text 6"/>
          <p:cNvSpPr/>
          <p:nvPr/>
        </p:nvSpPr>
        <p:spPr>
          <a:xfrm>
            <a:off x="6251258" y="4981813"/>
            <a:ext cx="7614285" cy="349568"/>
          </a:xfrm>
          <a:prstGeom prst="rect">
            <a:avLst/>
          </a:prstGeom>
          <a:noFill/>
          <a:ln/>
        </p:spPr>
        <p:txBody>
          <a:bodyPr wrap="none" lIns="0" tIns="0" rIns="0" bIns="0" rtlCol="0" anchor="t"/>
          <a:lstStyle/>
          <a:p>
            <a:pPr algn="ctr" indent="0" marL="0">
              <a:lnSpc>
                <a:spcPts val="2750"/>
              </a:lnSpc>
              <a:buNone/>
            </a:pPr>
            <a:r>
              <a:rPr lang="en-US" sz="1700" dirty="0">
                <a:solidFill>
                  <a:srgbClr val="5E98F1"/>
                </a:solidFill>
                <a:latin typeface="Roboto" pitchFamily="34" charset="0"/>
                <a:ea typeface="Roboto" pitchFamily="34" charset="-122"/>
                <a:cs typeface="Roboto" pitchFamily="34" charset="-120"/>
              </a:rPr>
              <a:t>"classifies based on nearest neighbors"</a:t>
            </a:r>
            <a:endParaRPr lang="en-US" sz="1700" dirty="0"/>
          </a:p>
        </p:txBody>
      </p:sp>
      <p:sp>
        <p:nvSpPr>
          <p:cNvPr id="10" name="Text 7"/>
          <p:cNvSpPr/>
          <p:nvPr/>
        </p:nvSpPr>
        <p:spPr>
          <a:xfrm>
            <a:off x="6251258" y="6096119"/>
            <a:ext cx="7614285" cy="436959"/>
          </a:xfrm>
          <a:prstGeom prst="rect">
            <a:avLst/>
          </a:prstGeom>
          <a:noFill/>
          <a:ln/>
        </p:spPr>
        <p:txBody>
          <a:bodyPr wrap="none" lIns="0" tIns="0" rIns="0" bIns="0" rtlCol="0" anchor="t"/>
          <a:lstStyle/>
          <a:p>
            <a:pPr algn="ctr" indent="0" marL="0">
              <a:lnSpc>
                <a:spcPts val="3400"/>
              </a:lnSpc>
              <a:buNone/>
            </a:pPr>
            <a:r>
              <a:rPr lang="en-US" sz="3400" dirty="0">
                <a:solidFill>
                  <a:srgbClr val="D4D4D1"/>
                </a:solidFill>
                <a:latin typeface="IBM Plex Sans Medium" pitchFamily="34" charset="0"/>
                <a:ea typeface="IBM Plex Sans Medium" pitchFamily="34" charset="-122"/>
                <a:cs typeface="IBM Plex Sans Medium" pitchFamily="34" charset="-120"/>
              </a:rPr>
              <a:t>96%</a:t>
            </a:r>
            <a:endParaRPr lang="en-US" sz="3400" dirty="0"/>
          </a:p>
        </p:txBody>
      </p:sp>
      <p:sp>
        <p:nvSpPr>
          <p:cNvPr id="11" name="Text 8"/>
          <p:cNvSpPr/>
          <p:nvPr/>
        </p:nvSpPr>
        <p:spPr>
          <a:xfrm>
            <a:off x="8692634" y="6806089"/>
            <a:ext cx="2731532" cy="341352"/>
          </a:xfrm>
          <a:prstGeom prst="rect">
            <a:avLst/>
          </a:prstGeom>
          <a:noFill/>
          <a:ln/>
        </p:spPr>
        <p:txBody>
          <a:bodyPr wrap="none" lIns="0" tIns="0" rIns="0" bIns="0" rtlCol="0" anchor="t"/>
          <a:lstStyle/>
          <a:p>
            <a:pPr algn="ctr" indent="0" marL="0">
              <a:lnSpc>
                <a:spcPts val="2650"/>
              </a:lnSpc>
              <a:buNone/>
            </a:pPr>
            <a:r>
              <a:rPr lang="en-US" sz="2150" dirty="0">
                <a:solidFill>
                  <a:srgbClr val="5E98F1"/>
                </a:solidFill>
                <a:latin typeface="IBM Plex Sans Medium" pitchFamily="34" charset="0"/>
                <a:ea typeface="IBM Plex Sans Medium" pitchFamily="34" charset="-122"/>
                <a:cs typeface="IBM Plex Sans Medium" pitchFamily="34" charset="-120"/>
              </a:rPr>
              <a:t>KNN</a:t>
            </a:r>
            <a:endParaRPr lang="en-US" sz="2150" dirty="0"/>
          </a:p>
        </p:txBody>
      </p:sp>
      <p:sp>
        <p:nvSpPr>
          <p:cNvPr id="12" name="Text 9"/>
          <p:cNvSpPr/>
          <p:nvPr/>
        </p:nvSpPr>
        <p:spPr>
          <a:xfrm>
            <a:off x="6251258" y="7278529"/>
            <a:ext cx="7614285" cy="349568"/>
          </a:xfrm>
          <a:prstGeom prst="rect">
            <a:avLst/>
          </a:prstGeom>
          <a:noFill/>
          <a:ln/>
        </p:spPr>
        <p:txBody>
          <a:bodyPr wrap="none" lIns="0" tIns="0" rIns="0" bIns="0" rtlCol="0" anchor="t"/>
          <a:lstStyle/>
          <a:p>
            <a:pPr algn="ctr" indent="0" marL="0">
              <a:lnSpc>
                <a:spcPts val="2750"/>
              </a:lnSpc>
              <a:buNone/>
            </a:pPr>
            <a:r>
              <a:rPr lang="en-US" sz="1700" dirty="0">
                <a:solidFill>
                  <a:srgbClr val="5E98F1"/>
                </a:solidFill>
                <a:latin typeface="Roboto" pitchFamily="34" charset="0"/>
                <a:ea typeface="Roboto" pitchFamily="34" charset="-122"/>
                <a:cs typeface="Roboto" pitchFamily="34" charset="-120"/>
              </a:rPr>
              <a:t>"makes decisions by recursively splitting data"</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2024-11-15T18:01:46Z</dcterms:created>
  <dcterms:modified xsi:type="dcterms:W3CDTF">2024-11-15T18:01:46Z</dcterms:modified>
</cp:coreProperties>
</file>